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96" r:id="rId3"/>
  </p:sldMasterIdLst>
  <p:notesMasterIdLst>
    <p:notesMasterId r:id="rId8"/>
  </p:notesMasterIdLst>
  <p:sldIdLst>
    <p:sldId id="367" r:id="rId4"/>
    <p:sldId id="375" r:id="rId5"/>
    <p:sldId id="366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8A54C-2A2E-46BA-9DBE-CE18FE2B9D11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B12C6-567D-452B-8796-378333E2C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50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71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5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59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57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08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36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082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98563" y="2266569"/>
            <a:ext cx="4749165" cy="4208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7067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25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7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06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04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43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46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09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093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79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408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16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85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38376" y="2906979"/>
            <a:ext cx="4511675" cy="3507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14464" y="2694889"/>
            <a:ext cx="3971290" cy="3719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4065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42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7223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446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07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1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20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91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45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8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7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80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02055"/>
          </a:xfrm>
          <a:custGeom>
            <a:avLst/>
            <a:gdLst/>
            <a:ahLst/>
            <a:cxnLst/>
            <a:rect l="l" t="t" r="r" b="b"/>
            <a:pathLst>
              <a:path w="12192000" h="1202055">
                <a:moveTo>
                  <a:pt x="12192000" y="0"/>
                </a:moveTo>
                <a:lnTo>
                  <a:pt x="0" y="0"/>
                </a:lnTo>
                <a:lnTo>
                  <a:pt x="0" y="1201927"/>
                </a:lnTo>
                <a:lnTo>
                  <a:pt x="12192000" y="1201927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9C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218" y="837946"/>
            <a:ext cx="463956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9168" y="3200527"/>
            <a:ext cx="11573662" cy="1789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028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C1DD-A6C5-4990-B18F-391BDF00949C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ED2C-B8AD-456A-B2B6-CFA7AAD5B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74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72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82D695-57EF-42F1-9087-5540139F757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FDC4026-5780-48A7-A64C-935AB360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34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jpe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jp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innofund23.ru" TargetMode="External"/><Relationship Id="rId13" Type="http://schemas.openxmlformats.org/officeDocument/2006/relationships/image" Target="../media/image31.png"/><Relationship Id="rId3" Type="http://schemas.openxmlformats.org/officeDocument/2006/relationships/image" Target="../media/image23.png"/><Relationship Id="rId7" Type="http://schemas.openxmlformats.org/officeDocument/2006/relationships/hyperlink" Target="http://www.innofund23.ru/" TargetMode="External"/><Relationship Id="rId12" Type="http://schemas.openxmlformats.org/officeDocument/2006/relationships/image" Target="../media/image3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29.png"/><Relationship Id="rId5" Type="http://schemas.openxmlformats.org/officeDocument/2006/relationships/image" Target="../media/image25.png"/><Relationship Id="rId10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3596BF"/>
            </a:gs>
            <a:gs pos="58000">
              <a:schemeClr val="tx1">
                <a:lumMod val="85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object 9">
            <a:extLst>
              <a:ext uri="{FF2B5EF4-FFF2-40B4-BE49-F238E27FC236}">
                <a16:creationId xmlns:a16="http://schemas.microsoft.com/office/drawing/2014/main" id="{BE7D11BC-EF73-2F03-167E-A0698F77CD0D}"/>
              </a:ext>
            </a:extLst>
          </p:cNvPr>
          <p:cNvGrpSpPr/>
          <p:nvPr/>
        </p:nvGrpSpPr>
        <p:grpSpPr>
          <a:xfrm>
            <a:off x="4473833" y="77777"/>
            <a:ext cx="4259107" cy="1162709"/>
            <a:chOff x="630696" y="392429"/>
            <a:chExt cx="4600047" cy="1253997"/>
          </a:xfrm>
        </p:grpSpPr>
        <p:pic>
          <p:nvPicPr>
            <p:cNvPr id="11" name="object 10">
              <a:extLst>
                <a:ext uri="{FF2B5EF4-FFF2-40B4-BE49-F238E27FC236}">
                  <a16:creationId xmlns:a16="http://schemas.microsoft.com/office/drawing/2014/main" id="{87D84CC6-8C9E-0610-ED8D-F44390E43EA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7142" y="596242"/>
              <a:ext cx="1516380" cy="935377"/>
            </a:xfrm>
            <a:prstGeom prst="rect">
              <a:avLst/>
            </a:prstGeom>
          </p:spPr>
        </p:pic>
        <p:pic>
          <p:nvPicPr>
            <p:cNvPr id="12" name="object 11">
              <a:extLst>
                <a:ext uri="{FF2B5EF4-FFF2-40B4-BE49-F238E27FC236}">
                  <a16:creationId xmlns:a16="http://schemas.microsoft.com/office/drawing/2014/main" id="{B7A22ECC-BA55-278A-092C-554F34678A2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61272" y="726961"/>
              <a:ext cx="1069471" cy="668711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:a16="http://schemas.microsoft.com/office/drawing/2014/main" id="{643E8A8F-5494-DCED-EF83-58B1DF61116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696" y="392429"/>
              <a:ext cx="1220470" cy="1253997"/>
            </a:xfrm>
            <a:prstGeom prst="rect">
              <a:avLst/>
            </a:prstGeom>
          </p:spPr>
        </p:pic>
      </p:grp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9CA0E8C8-FE79-3330-E5FD-E1DAF114124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5790" r="17523" b="16702"/>
          <a:stretch/>
        </p:blipFill>
        <p:spPr>
          <a:xfrm>
            <a:off x="2812349" y="179999"/>
            <a:ext cx="1369151" cy="997068"/>
          </a:xfrm>
          <a:prstGeom prst="rect">
            <a:avLst/>
          </a:prstGeom>
        </p:spPr>
      </p:pic>
      <p:sp>
        <p:nvSpPr>
          <p:cNvPr id="3" name="object 7">
            <a:extLst>
              <a:ext uri="{FF2B5EF4-FFF2-40B4-BE49-F238E27FC236}">
                <a16:creationId xmlns:a16="http://schemas.microsoft.com/office/drawing/2014/main" id="{6F59CBDB-5F79-E84B-19A9-23FE739642A7}"/>
              </a:ext>
            </a:extLst>
          </p:cNvPr>
          <p:cNvSpPr txBox="1">
            <a:spLocks/>
          </p:cNvSpPr>
          <p:nvPr/>
        </p:nvSpPr>
        <p:spPr>
          <a:xfrm>
            <a:off x="698242" y="4447592"/>
            <a:ext cx="6189119" cy="763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95"/>
              </a:spcBef>
            </a:pPr>
            <a:r>
              <a:rPr lang="ru-RU" sz="2400" spc="-5" dirty="0">
                <a:solidFill>
                  <a:srgbClr val="000000"/>
                </a:solidFill>
                <a:latin typeface="Calibri"/>
                <a:cs typeface="Calibri"/>
              </a:rPr>
              <a:t>Ф</a:t>
            </a:r>
            <a:r>
              <a:rPr lang="ru-RU" sz="2400" cap="none" spc="-5" dirty="0">
                <a:solidFill>
                  <a:srgbClr val="000000"/>
                </a:solidFill>
                <a:latin typeface="Calibri"/>
                <a:cs typeface="Calibri"/>
              </a:rPr>
              <a:t>онд</a:t>
            </a:r>
            <a:r>
              <a:rPr lang="ru-RU" sz="2400" cap="none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ru-RU" sz="2400" cap="none" spc="-5" dirty="0">
                <a:solidFill>
                  <a:srgbClr val="000000"/>
                </a:solidFill>
                <a:latin typeface="Calibri"/>
                <a:cs typeface="Calibri"/>
              </a:rPr>
              <a:t>развития</a:t>
            </a:r>
            <a:r>
              <a:rPr lang="ru-RU" sz="2400" cap="none" spc="-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ru-RU" sz="2400" cap="none" spc="-5" dirty="0">
                <a:solidFill>
                  <a:srgbClr val="000000"/>
                </a:solidFill>
                <a:latin typeface="Calibri"/>
                <a:cs typeface="Calibri"/>
              </a:rPr>
              <a:t>инноваций</a:t>
            </a:r>
            <a:r>
              <a:rPr lang="ru-RU" sz="2400" cap="none"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endParaRPr lang="ru-RU" sz="2400" cap="none" spc="-3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r>
              <a:rPr lang="ru-RU" sz="2400" cap="none" spc="-30" dirty="0">
                <a:solidFill>
                  <a:srgbClr val="000000"/>
                </a:solidFill>
                <a:latin typeface="Calibri"/>
                <a:cs typeface="Calibri"/>
              </a:rPr>
              <a:t>Краснодарского</a:t>
            </a:r>
            <a:r>
              <a:rPr lang="ru-RU" sz="2400" cap="none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ru-RU" sz="2400" cap="none" spc="-5" dirty="0">
                <a:solidFill>
                  <a:srgbClr val="000000"/>
                </a:solidFill>
                <a:latin typeface="Calibri"/>
                <a:cs typeface="Calibri"/>
              </a:rPr>
              <a:t>края</a:t>
            </a:r>
            <a:endParaRPr lang="ru-RU" sz="2400" spc="-5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object 8">
            <a:extLst>
              <a:ext uri="{FF2B5EF4-FFF2-40B4-BE49-F238E27FC236}">
                <a16:creationId xmlns:a16="http://schemas.microsoft.com/office/drawing/2014/main" id="{AB4CBD12-A41B-26D8-0FAA-D36E3B002D30}"/>
              </a:ext>
            </a:extLst>
          </p:cNvPr>
          <p:cNvSpPr txBox="1"/>
          <p:nvPr/>
        </p:nvSpPr>
        <p:spPr>
          <a:xfrm>
            <a:off x="698242" y="5632046"/>
            <a:ext cx="700024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Базовая</a:t>
            </a:r>
            <a:r>
              <a:rPr kumimoji="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площадка</a:t>
            </a:r>
            <a:r>
              <a:rPr kumimoji="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Регионального</a:t>
            </a:r>
            <a:r>
              <a:rPr kumimoji="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представителя</a:t>
            </a:r>
            <a:endParaRPr kumimoji="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Фонда</a:t>
            </a:r>
            <a:r>
              <a:rPr kumimoji="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содействия</a:t>
            </a:r>
            <a:r>
              <a:rPr kumimoji="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инновациям</a:t>
            </a:r>
            <a:r>
              <a:rPr kumimoji="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в</a:t>
            </a:r>
            <a:r>
              <a:rPr kumimoji="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-2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Краснодарском</a:t>
            </a:r>
            <a:r>
              <a:rPr kumimoji="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крае</a:t>
            </a:r>
            <a:endParaRPr kumimoji="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41BBA7-89FB-C238-6DAF-377DA398C355}"/>
              </a:ext>
            </a:extLst>
          </p:cNvPr>
          <p:cNvSpPr txBox="1"/>
          <p:nvPr/>
        </p:nvSpPr>
        <p:spPr>
          <a:xfrm>
            <a:off x="698242" y="2621374"/>
            <a:ext cx="101600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«Меры государственной поддержки малого и среднего бизнеса» </a:t>
            </a:r>
            <a:endParaRPr lang="ru-RU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7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665" y="2583221"/>
            <a:ext cx="351337" cy="369332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463189" y="3121724"/>
            <a:ext cx="384601" cy="341417"/>
          </a:xfrm>
          <a:custGeom>
            <a:avLst/>
            <a:gdLst/>
            <a:ahLst/>
            <a:cxnLst/>
            <a:rect l="l" t="t" r="r" b="b"/>
            <a:pathLst>
              <a:path w="617219" h="516889">
                <a:moveTo>
                  <a:pt x="505002" y="292227"/>
                </a:moveTo>
                <a:lnTo>
                  <a:pt x="308610" y="401828"/>
                </a:lnTo>
                <a:lnTo>
                  <a:pt x="112217" y="292227"/>
                </a:lnTo>
                <a:lnTo>
                  <a:pt x="112217" y="407035"/>
                </a:lnTo>
                <a:lnTo>
                  <a:pt x="308610" y="516636"/>
                </a:lnTo>
                <a:lnTo>
                  <a:pt x="505002" y="407035"/>
                </a:lnTo>
                <a:lnTo>
                  <a:pt x="505002" y="401828"/>
                </a:lnTo>
                <a:lnTo>
                  <a:pt x="505002" y="292227"/>
                </a:lnTo>
                <a:close/>
              </a:path>
              <a:path w="617219" h="516889">
                <a:moveTo>
                  <a:pt x="617220" y="203504"/>
                </a:moveTo>
                <a:lnTo>
                  <a:pt x="561111" y="203504"/>
                </a:lnTo>
                <a:lnTo>
                  <a:pt x="561111" y="401828"/>
                </a:lnTo>
                <a:lnTo>
                  <a:pt x="617220" y="401828"/>
                </a:lnTo>
                <a:lnTo>
                  <a:pt x="617220" y="203504"/>
                </a:lnTo>
                <a:close/>
              </a:path>
              <a:path w="617219" h="516889">
                <a:moveTo>
                  <a:pt x="617220" y="172212"/>
                </a:moveTo>
                <a:lnTo>
                  <a:pt x="308610" y="0"/>
                </a:lnTo>
                <a:lnTo>
                  <a:pt x="0" y="172212"/>
                </a:lnTo>
                <a:lnTo>
                  <a:pt x="308610" y="344424"/>
                </a:lnTo>
                <a:lnTo>
                  <a:pt x="561111" y="203454"/>
                </a:lnTo>
                <a:lnTo>
                  <a:pt x="617220" y="203454"/>
                </a:lnTo>
                <a:lnTo>
                  <a:pt x="617220" y="1722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82252" y="2114981"/>
            <a:ext cx="447086" cy="341417"/>
            <a:chOff x="652272" y="1611375"/>
            <a:chExt cx="659765" cy="52832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6704" y="1907793"/>
              <a:ext cx="173316" cy="16827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52272" y="1611375"/>
              <a:ext cx="659765" cy="528320"/>
            </a:xfrm>
            <a:custGeom>
              <a:avLst/>
              <a:gdLst/>
              <a:ahLst/>
              <a:cxnLst/>
              <a:rect l="l" t="t" r="r" b="b"/>
              <a:pathLst>
                <a:path w="659765" h="528319">
                  <a:moveTo>
                    <a:pt x="324269" y="464820"/>
                  </a:moveTo>
                  <a:lnTo>
                    <a:pt x="283044" y="464820"/>
                  </a:lnTo>
                  <a:lnTo>
                    <a:pt x="297065" y="472440"/>
                  </a:lnTo>
                  <a:lnTo>
                    <a:pt x="310451" y="483870"/>
                  </a:lnTo>
                  <a:lnTo>
                    <a:pt x="350748" y="509270"/>
                  </a:lnTo>
                  <a:lnTo>
                    <a:pt x="364350" y="520700"/>
                  </a:lnTo>
                  <a:lnTo>
                    <a:pt x="369963" y="520700"/>
                  </a:lnTo>
                  <a:lnTo>
                    <a:pt x="376174" y="524510"/>
                  </a:lnTo>
                  <a:lnTo>
                    <a:pt x="382676" y="528320"/>
                  </a:lnTo>
                  <a:lnTo>
                    <a:pt x="389140" y="528320"/>
                  </a:lnTo>
                  <a:lnTo>
                    <a:pt x="404685" y="524510"/>
                  </a:lnTo>
                  <a:lnTo>
                    <a:pt x="419557" y="520700"/>
                  </a:lnTo>
                  <a:lnTo>
                    <a:pt x="432689" y="513080"/>
                  </a:lnTo>
                  <a:lnTo>
                    <a:pt x="439881" y="504190"/>
                  </a:lnTo>
                  <a:lnTo>
                    <a:pt x="383806" y="504190"/>
                  </a:lnTo>
                  <a:lnTo>
                    <a:pt x="379006" y="500380"/>
                  </a:lnTo>
                  <a:lnTo>
                    <a:pt x="364045" y="492760"/>
                  </a:lnTo>
                  <a:lnTo>
                    <a:pt x="349110" y="480060"/>
                  </a:lnTo>
                  <a:lnTo>
                    <a:pt x="334187" y="472440"/>
                  </a:lnTo>
                  <a:lnTo>
                    <a:pt x="324269" y="464820"/>
                  </a:lnTo>
                  <a:close/>
                </a:path>
                <a:path w="659765" h="528319">
                  <a:moveTo>
                    <a:pt x="350139" y="387350"/>
                  </a:moveTo>
                  <a:lnTo>
                    <a:pt x="341985" y="387350"/>
                  </a:lnTo>
                  <a:lnTo>
                    <a:pt x="339521" y="391160"/>
                  </a:lnTo>
                  <a:lnTo>
                    <a:pt x="338353" y="396240"/>
                  </a:lnTo>
                  <a:lnTo>
                    <a:pt x="338963" y="403860"/>
                  </a:lnTo>
                  <a:lnTo>
                    <a:pt x="341299" y="407670"/>
                  </a:lnTo>
                  <a:lnTo>
                    <a:pt x="344779" y="407670"/>
                  </a:lnTo>
                  <a:lnTo>
                    <a:pt x="348780" y="411480"/>
                  </a:lnTo>
                  <a:lnTo>
                    <a:pt x="361543" y="420370"/>
                  </a:lnTo>
                  <a:lnTo>
                    <a:pt x="374281" y="431800"/>
                  </a:lnTo>
                  <a:lnTo>
                    <a:pt x="399707" y="448310"/>
                  </a:lnTo>
                  <a:lnTo>
                    <a:pt x="412407" y="459740"/>
                  </a:lnTo>
                  <a:lnTo>
                    <a:pt x="425107" y="468630"/>
                  </a:lnTo>
                  <a:lnTo>
                    <a:pt x="427113" y="472440"/>
                  </a:lnTo>
                  <a:lnTo>
                    <a:pt x="428167" y="472440"/>
                  </a:lnTo>
                  <a:lnTo>
                    <a:pt x="428383" y="476250"/>
                  </a:lnTo>
                  <a:lnTo>
                    <a:pt x="423341" y="488950"/>
                  </a:lnTo>
                  <a:lnTo>
                    <a:pt x="408470" y="500380"/>
                  </a:lnTo>
                  <a:lnTo>
                    <a:pt x="398957" y="504190"/>
                  </a:lnTo>
                  <a:lnTo>
                    <a:pt x="439881" y="504190"/>
                  </a:lnTo>
                  <a:lnTo>
                    <a:pt x="442963" y="500380"/>
                  </a:lnTo>
                  <a:lnTo>
                    <a:pt x="449287" y="483870"/>
                  </a:lnTo>
                  <a:lnTo>
                    <a:pt x="450570" y="480060"/>
                  </a:lnTo>
                  <a:lnTo>
                    <a:pt x="452412" y="480060"/>
                  </a:lnTo>
                  <a:lnTo>
                    <a:pt x="455180" y="476250"/>
                  </a:lnTo>
                  <a:lnTo>
                    <a:pt x="468922" y="476250"/>
                  </a:lnTo>
                  <a:lnTo>
                    <a:pt x="477710" y="472440"/>
                  </a:lnTo>
                  <a:lnTo>
                    <a:pt x="485584" y="468630"/>
                  </a:lnTo>
                  <a:lnTo>
                    <a:pt x="492518" y="459740"/>
                  </a:lnTo>
                  <a:lnTo>
                    <a:pt x="495668" y="455930"/>
                  </a:lnTo>
                  <a:lnTo>
                    <a:pt x="450024" y="455930"/>
                  </a:lnTo>
                  <a:lnTo>
                    <a:pt x="437045" y="448310"/>
                  </a:lnTo>
                  <a:lnTo>
                    <a:pt x="433120" y="448310"/>
                  </a:lnTo>
                  <a:lnTo>
                    <a:pt x="430999" y="444500"/>
                  </a:lnTo>
                  <a:lnTo>
                    <a:pt x="418236" y="435610"/>
                  </a:lnTo>
                  <a:lnTo>
                    <a:pt x="405460" y="424180"/>
                  </a:lnTo>
                  <a:lnTo>
                    <a:pt x="392684" y="415290"/>
                  </a:lnTo>
                  <a:lnTo>
                    <a:pt x="379844" y="403860"/>
                  </a:lnTo>
                  <a:lnTo>
                    <a:pt x="366915" y="396240"/>
                  </a:lnTo>
                  <a:lnTo>
                    <a:pt x="363093" y="391160"/>
                  </a:lnTo>
                  <a:lnTo>
                    <a:pt x="354571" y="391160"/>
                  </a:lnTo>
                  <a:lnTo>
                    <a:pt x="350139" y="387350"/>
                  </a:lnTo>
                  <a:close/>
                </a:path>
                <a:path w="659765" h="528319">
                  <a:moveTo>
                    <a:pt x="294017" y="375920"/>
                  </a:moveTo>
                  <a:lnTo>
                    <a:pt x="282943" y="379730"/>
                  </a:lnTo>
                  <a:lnTo>
                    <a:pt x="273215" y="387350"/>
                  </a:lnTo>
                  <a:lnTo>
                    <a:pt x="262470" y="400050"/>
                  </a:lnTo>
                  <a:lnTo>
                    <a:pt x="251498" y="411480"/>
                  </a:lnTo>
                  <a:lnTo>
                    <a:pt x="217906" y="448310"/>
                  </a:lnTo>
                  <a:lnTo>
                    <a:pt x="213575" y="452120"/>
                  </a:lnTo>
                  <a:lnTo>
                    <a:pt x="211772" y="459740"/>
                  </a:lnTo>
                  <a:lnTo>
                    <a:pt x="212242" y="464820"/>
                  </a:lnTo>
                  <a:lnTo>
                    <a:pt x="214731" y="472440"/>
                  </a:lnTo>
                  <a:lnTo>
                    <a:pt x="224459" y="483870"/>
                  </a:lnTo>
                  <a:lnTo>
                    <a:pt x="237616" y="488950"/>
                  </a:lnTo>
                  <a:lnTo>
                    <a:pt x="251917" y="488950"/>
                  </a:lnTo>
                  <a:lnTo>
                    <a:pt x="265061" y="480060"/>
                  </a:lnTo>
                  <a:lnTo>
                    <a:pt x="269176" y="476250"/>
                  </a:lnTo>
                  <a:lnTo>
                    <a:pt x="273177" y="472440"/>
                  </a:lnTo>
                  <a:lnTo>
                    <a:pt x="281076" y="464820"/>
                  </a:lnTo>
                  <a:lnTo>
                    <a:pt x="324269" y="464820"/>
                  </a:lnTo>
                  <a:lnTo>
                    <a:pt x="319316" y="459740"/>
                  </a:lnTo>
                  <a:lnTo>
                    <a:pt x="302564" y="448310"/>
                  </a:lnTo>
                  <a:lnTo>
                    <a:pt x="296786" y="444500"/>
                  </a:lnTo>
                  <a:lnTo>
                    <a:pt x="301599" y="440690"/>
                  </a:lnTo>
                  <a:lnTo>
                    <a:pt x="302983" y="440690"/>
                  </a:lnTo>
                  <a:lnTo>
                    <a:pt x="307632" y="435610"/>
                  </a:lnTo>
                  <a:lnTo>
                    <a:pt x="312318" y="427990"/>
                  </a:lnTo>
                  <a:lnTo>
                    <a:pt x="316852" y="424180"/>
                  </a:lnTo>
                  <a:lnTo>
                    <a:pt x="320979" y="420370"/>
                  </a:lnTo>
                  <a:lnTo>
                    <a:pt x="325323" y="411480"/>
                  </a:lnTo>
                  <a:lnTo>
                    <a:pt x="325259" y="400050"/>
                  </a:lnTo>
                  <a:lnTo>
                    <a:pt x="321208" y="387350"/>
                  </a:lnTo>
                  <a:lnTo>
                    <a:pt x="313563" y="383540"/>
                  </a:lnTo>
                  <a:lnTo>
                    <a:pt x="304774" y="379730"/>
                  </a:lnTo>
                  <a:lnTo>
                    <a:pt x="294017" y="375920"/>
                  </a:lnTo>
                  <a:close/>
                </a:path>
                <a:path w="659765" h="528319">
                  <a:moveTo>
                    <a:pt x="413321" y="331470"/>
                  </a:moveTo>
                  <a:lnTo>
                    <a:pt x="395935" y="331470"/>
                  </a:lnTo>
                  <a:lnTo>
                    <a:pt x="394373" y="335280"/>
                  </a:lnTo>
                  <a:lnTo>
                    <a:pt x="393522" y="335280"/>
                  </a:lnTo>
                  <a:lnTo>
                    <a:pt x="393344" y="339090"/>
                  </a:lnTo>
                  <a:lnTo>
                    <a:pt x="393827" y="342900"/>
                  </a:lnTo>
                  <a:lnTo>
                    <a:pt x="395084" y="346710"/>
                  </a:lnTo>
                  <a:lnTo>
                    <a:pt x="397052" y="346710"/>
                  </a:lnTo>
                  <a:lnTo>
                    <a:pt x="399453" y="351790"/>
                  </a:lnTo>
                  <a:lnTo>
                    <a:pt x="401980" y="351790"/>
                  </a:lnTo>
                  <a:lnTo>
                    <a:pt x="415848" y="363220"/>
                  </a:lnTo>
                  <a:lnTo>
                    <a:pt x="429742" y="370840"/>
                  </a:lnTo>
                  <a:lnTo>
                    <a:pt x="457809" y="396240"/>
                  </a:lnTo>
                  <a:lnTo>
                    <a:pt x="472109" y="403860"/>
                  </a:lnTo>
                  <a:lnTo>
                    <a:pt x="478624" y="407670"/>
                  </a:lnTo>
                  <a:lnTo>
                    <a:pt x="482142" y="415290"/>
                  </a:lnTo>
                  <a:lnTo>
                    <a:pt x="483146" y="424180"/>
                  </a:lnTo>
                  <a:lnTo>
                    <a:pt x="482091" y="431800"/>
                  </a:lnTo>
                  <a:lnTo>
                    <a:pt x="481787" y="431800"/>
                  </a:lnTo>
                  <a:lnTo>
                    <a:pt x="481330" y="435610"/>
                  </a:lnTo>
                  <a:lnTo>
                    <a:pt x="480885" y="435610"/>
                  </a:lnTo>
                  <a:lnTo>
                    <a:pt x="474027" y="448310"/>
                  </a:lnTo>
                  <a:lnTo>
                    <a:pt x="463041" y="455930"/>
                  </a:lnTo>
                  <a:lnTo>
                    <a:pt x="495668" y="455930"/>
                  </a:lnTo>
                  <a:lnTo>
                    <a:pt x="498817" y="452120"/>
                  </a:lnTo>
                  <a:lnTo>
                    <a:pt x="503059" y="444500"/>
                  </a:lnTo>
                  <a:lnTo>
                    <a:pt x="505650" y="431800"/>
                  </a:lnTo>
                  <a:lnTo>
                    <a:pt x="507022" y="424180"/>
                  </a:lnTo>
                  <a:lnTo>
                    <a:pt x="507491" y="420370"/>
                  </a:lnTo>
                  <a:lnTo>
                    <a:pt x="508419" y="420370"/>
                  </a:lnTo>
                  <a:lnTo>
                    <a:pt x="509752" y="415290"/>
                  </a:lnTo>
                  <a:lnTo>
                    <a:pt x="511416" y="415290"/>
                  </a:lnTo>
                  <a:lnTo>
                    <a:pt x="525881" y="407670"/>
                  </a:lnTo>
                  <a:lnTo>
                    <a:pt x="536930" y="396240"/>
                  </a:lnTo>
                  <a:lnTo>
                    <a:pt x="502805" y="396240"/>
                  </a:lnTo>
                  <a:lnTo>
                    <a:pt x="496252" y="391160"/>
                  </a:lnTo>
                  <a:lnTo>
                    <a:pt x="488137" y="387350"/>
                  </a:lnTo>
                  <a:lnTo>
                    <a:pt x="473621" y="375920"/>
                  </a:lnTo>
                  <a:lnTo>
                    <a:pt x="430098" y="342900"/>
                  </a:lnTo>
                  <a:lnTo>
                    <a:pt x="413321" y="331470"/>
                  </a:lnTo>
                  <a:close/>
                </a:path>
                <a:path w="659765" h="528319">
                  <a:moveTo>
                    <a:pt x="554621" y="351790"/>
                  </a:moveTo>
                  <a:lnTo>
                    <a:pt x="530606" y="351790"/>
                  </a:lnTo>
                  <a:lnTo>
                    <a:pt x="529412" y="363220"/>
                  </a:lnTo>
                  <a:lnTo>
                    <a:pt x="526313" y="370840"/>
                  </a:lnTo>
                  <a:lnTo>
                    <a:pt x="521652" y="379730"/>
                  </a:lnTo>
                  <a:lnTo>
                    <a:pt x="515797" y="383540"/>
                  </a:lnTo>
                  <a:lnTo>
                    <a:pt x="508939" y="391160"/>
                  </a:lnTo>
                  <a:lnTo>
                    <a:pt x="502805" y="396240"/>
                  </a:lnTo>
                  <a:lnTo>
                    <a:pt x="536930" y="396240"/>
                  </a:lnTo>
                  <a:lnTo>
                    <a:pt x="545007" y="383540"/>
                  </a:lnTo>
                  <a:lnTo>
                    <a:pt x="550506" y="370840"/>
                  </a:lnTo>
                  <a:lnTo>
                    <a:pt x="553885" y="355600"/>
                  </a:lnTo>
                  <a:lnTo>
                    <a:pt x="554621" y="351790"/>
                  </a:lnTo>
                  <a:close/>
                </a:path>
                <a:path w="659765" h="528319">
                  <a:moveTo>
                    <a:pt x="122415" y="12700"/>
                  </a:moveTo>
                  <a:lnTo>
                    <a:pt x="115747" y="16510"/>
                  </a:lnTo>
                  <a:lnTo>
                    <a:pt x="108927" y="20320"/>
                  </a:lnTo>
                  <a:lnTo>
                    <a:pt x="104597" y="24130"/>
                  </a:lnTo>
                  <a:lnTo>
                    <a:pt x="100469" y="31750"/>
                  </a:lnTo>
                  <a:lnTo>
                    <a:pt x="96558" y="36830"/>
                  </a:lnTo>
                  <a:lnTo>
                    <a:pt x="92913" y="40640"/>
                  </a:lnTo>
                  <a:lnTo>
                    <a:pt x="83654" y="52070"/>
                  </a:lnTo>
                  <a:lnTo>
                    <a:pt x="74625" y="64770"/>
                  </a:lnTo>
                  <a:lnTo>
                    <a:pt x="65824" y="81280"/>
                  </a:lnTo>
                  <a:lnTo>
                    <a:pt x="57238" y="92710"/>
                  </a:lnTo>
                  <a:lnTo>
                    <a:pt x="48869" y="105410"/>
                  </a:lnTo>
                  <a:lnTo>
                    <a:pt x="40690" y="120650"/>
                  </a:lnTo>
                  <a:lnTo>
                    <a:pt x="32715" y="133350"/>
                  </a:lnTo>
                  <a:lnTo>
                    <a:pt x="24930" y="149860"/>
                  </a:lnTo>
                  <a:lnTo>
                    <a:pt x="17335" y="161290"/>
                  </a:lnTo>
                  <a:lnTo>
                    <a:pt x="13207" y="170180"/>
                  </a:lnTo>
                  <a:lnTo>
                    <a:pt x="9220" y="177800"/>
                  </a:lnTo>
                  <a:lnTo>
                    <a:pt x="5397" y="185420"/>
                  </a:lnTo>
                  <a:lnTo>
                    <a:pt x="1765" y="194310"/>
                  </a:lnTo>
                  <a:lnTo>
                    <a:pt x="0" y="201930"/>
                  </a:lnTo>
                  <a:lnTo>
                    <a:pt x="850" y="205740"/>
                  </a:lnTo>
                  <a:lnTo>
                    <a:pt x="4381" y="209550"/>
                  </a:lnTo>
                  <a:lnTo>
                    <a:pt x="10693" y="214630"/>
                  </a:lnTo>
                  <a:lnTo>
                    <a:pt x="16624" y="214630"/>
                  </a:lnTo>
                  <a:lnTo>
                    <a:pt x="19494" y="218440"/>
                  </a:lnTo>
                  <a:lnTo>
                    <a:pt x="22326" y="218440"/>
                  </a:lnTo>
                  <a:lnTo>
                    <a:pt x="32257" y="222250"/>
                  </a:lnTo>
                  <a:lnTo>
                    <a:pt x="42164" y="229870"/>
                  </a:lnTo>
                  <a:lnTo>
                    <a:pt x="62229" y="238760"/>
                  </a:lnTo>
                  <a:lnTo>
                    <a:pt x="67182" y="242570"/>
                  </a:lnTo>
                  <a:lnTo>
                    <a:pt x="72415" y="242570"/>
                  </a:lnTo>
                  <a:lnTo>
                    <a:pt x="77723" y="246380"/>
                  </a:lnTo>
                  <a:lnTo>
                    <a:pt x="84747" y="246380"/>
                  </a:lnTo>
                  <a:lnTo>
                    <a:pt x="86563" y="250190"/>
                  </a:lnTo>
                  <a:lnTo>
                    <a:pt x="87007" y="250190"/>
                  </a:lnTo>
                  <a:lnTo>
                    <a:pt x="88925" y="257810"/>
                  </a:lnTo>
                  <a:lnTo>
                    <a:pt x="90779" y="266700"/>
                  </a:lnTo>
                  <a:lnTo>
                    <a:pt x="92481" y="270510"/>
                  </a:lnTo>
                  <a:lnTo>
                    <a:pt x="93967" y="278130"/>
                  </a:lnTo>
                  <a:lnTo>
                    <a:pt x="93992" y="283210"/>
                  </a:lnTo>
                  <a:lnTo>
                    <a:pt x="93459" y="283210"/>
                  </a:lnTo>
                  <a:lnTo>
                    <a:pt x="92506" y="287020"/>
                  </a:lnTo>
                  <a:lnTo>
                    <a:pt x="91249" y="287020"/>
                  </a:lnTo>
                  <a:lnTo>
                    <a:pt x="85686" y="294640"/>
                  </a:lnTo>
                  <a:lnTo>
                    <a:pt x="80022" y="298450"/>
                  </a:lnTo>
                  <a:lnTo>
                    <a:pt x="74409" y="307340"/>
                  </a:lnTo>
                  <a:lnTo>
                    <a:pt x="69024" y="311150"/>
                  </a:lnTo>
                  <a:lnTo>
                    <a:pt x="66344" y="314960"/>
                  </a:lnTo>
                  <a:lnTo>
                    <a:pt x="63982" y="318770"/>
                  </a:lnTo>
                  <a:lnTo>
                    <a:pt x="61988" y="322580"/>
                  </a:lnTo>
                  <a:lnTo>
                    <a:pt x="60413" y="327660"/>
                  </a:lnTo>
                  <a:lnTo>
                    <a:pt x="59004" y="339090"/>
                  </a:lnTo>
                  <a:lnTo>
                    <a:pt x="60883" y="346710"/>
                  </a:lnTo>
                  <a:lnTo>
                    <a:pt x="65747" y="355600"/>
                  </a:lnTo>
                  <a:lnTo>
                    <a:pt x="73266" y="359410"/>
                  </a:lnTo>
                  <a:lnTo>
                    <a:pt x="83096" y="363220"/>
                  </a:lnTo>
                  <a:lnTo>
                    <a:pt x="93383" y="363220"/>
                  </a:lnTo>
                  <a:lnTo>
                    <a:pt x="111353" y="355600"/>
                  </a:lnTo>
                  <a:lnTo>
                    <a:pt x="170294" y="294640"/>
                  </a:lnTo>
                  <a:lnTo>
                    <a:pt x="177977" y="278130"/>
                  </a:lnTo>
                  <a:lnTo>
                    <a:pt x="177025" y="270510"/>
                  </a:lnTo>
                  <a:lnTo>
                    <a:pt x="174942" y="266700"/>
                  </a:lnTo>
                  <a:lnTo>
                    <a:pt x="114376" y="266700"/>
                  </a:lnTo>
                  <a:lnTo>
                    <a:pt x="112090" y="254000"/>
                  </a:lnTo>
                  <a:lnTo>
                    <a:pt x="109854" y="246380"/>
                  </a:lnTo>
                  <a:lnTo>
                    <a:pt x="107759" y="238760"/>
                  </a:lnTo>
                  <a:lnTo>
                    <a:pt x="105905" y="226060"/>
                  </a:lnTo>
                  <a:lnTo>
                    <a:pt x="106679" y="222250"/>
                  </a:lnTo>
                  <a:lnTo>
                    <a:pt x="79311" y="222250"/>
                  </a:lnTo>
                  <a:lnTo>
                    <a:pt x="40449" y="201930"/>
                  </a:lnTo>
                  <a:lnTo>
                    <a:pt x="27165" y="194310"/>
                  </a:lnTo>
                  <a:lnTo>
                    <a:pt x="35064" y="181610"/>
                  </a:lnTo>
                  <a:lnTo>
                    <a:pt x="43027" y="165100"/>
                  </a:lnTo>
                  <a:lnTo>
                    <a:pt x="51117" y="149860"/>
                  </a:lnTo>
                  <a:lnTo>
                    <a:pt x="59385" y="137160"/>
                  </a:lnTo>
                  <a:lnTo>
                    <a:pt x="67856" y="120650"/>
                  </a:lnTo>
                  <a:lnTo>
                    <a:pt x="76581" y="109220"/>
                  </a:lnTo>
                  <a:lnTo>
                    <a:pt x="85623" y="92710"/>
                  </a:lnTo>
                  <a:lnTo>
                    <a:pt x="95008" y="76200"/>
                  </a:lnTo>
                  <a:lnTo>
                    <a:pt x="104775" y="64770"/>
                  </a:lnTo>
                  <a:lnTo>
                    <a:pt x="114998" y="52070"/>
                  </a:lnTo>
                  <a:lnTo>
                    <a:pt x="125704" y="36830"/>
                  </a:lnTo>
                  <a:lnTo>
                    <a:pt x="158673" y="36830"/>
                  </a:lnTo>
                  <a:lnTo>
                    <a:pt x="137045" y="20320"/>
                  </a:lnTo>
                  <a:lnTo>
                    <a:pt x="129374" y="16510"/>
                  </a:lnTo>
                  <a:lnTo>
                    <a:pt x="122415" y="12700"/>
                  </a:lnTo>
                  <a:close/>
                </a:path>
                <a:path w="659765" h="528319">
                  <a:moveTo>
                    <a:pt x="473202" y="270510"/>
                  </a:moveTo>
                  <a:lnTo>
                    <a:pt x="450621" y="270510"/>
                  </a:lnTo>
                  <a:lnTo>
                    <a:pt x="449389" y="274320"/>
                  </a:lnTo>
                  <a:lnTo>
                    <a:pt x="449541" y="278130"/>
                  </a:lnTo>
                  <a:lnTo>
                    <a:pt x="451103" y="283210"/>
                  </a:lnTo>
                  <a:lnTo>
                    <a:pt x="453504" y="283210"/>
                  </a:lnTo>
                  <a:lnTo>
                    <a:pt x="456171" y="287020"/>
                  </a:lnTo>
                  <a:lnTo>
                    <a:pt x="459054" y="290830"/>
                  </a:lnTo>
                  <a:lnTo>
                    <a:pt x="462140" y="290830"/>
                  </a:lnTo>
                  <a:lnTo>
                    <a:pt x="474865" y="302260"/>
                  </a:lnTo>
                  <a:lnTo>
                    <a:pt x="487629" y="311150"/>
                  </a:lnTo>
                  <a:lnTo>
                    <a:pt x="500418" y="322580"/>
                  </a:lnTo>
                  <a:lnTo>
                    <a:pt x="513194" y="331470"/>
                  </a:lnTo>
                  <a:lnTo>
                    <a:pt x="525919" y="342900"/>
                  </a:lnTo>
                  <a:lnTo>
                    <a:pt x="527799" y="342900"/>
                  </a:lnTo>
                  <a:lnTo>
                    <a:pt x="529285" y="346710"/>
                  </a:lnTo>
                  <a:lnTo>
                    <a:pt x="530250" y="351790"/>
                  </a:lnTo>
                  <a:lnTo>
                    <a:pt x="557809" y="351790"/>
                  </a:lnTo>
                  <a:lnTo>
                    <a:pt x="560679" y="346710"/>
                  </a:lnTo>
                  <a:lnTo>
                    <a:pt x="577469" y="342900"/>
                  </a:lnTo>
                  <a:lnTo>
                    <a:pt x="590829" y="331470"/>
                  </a:lnTo>
                  <a:lnTo>
                    <a:pt x="594118" y="327660"/>
                  </a:lnTo>
                  <a:lnTo>
                    <a:pt x="542785" y="327660"/>
                  </a:lnTo>
                  <a:lnTo>
                    <a:pt x="537552" y="322580"/>
                  </a:lnTo>
                  <a:lnTo>
                    <a:pt x="523316" y="311150"/>
                  </a:lnTo>
                  <a:lnTo>
                    <a:pt x="479971" y="274320"/>
                  </a:lnTo>
                  <a:lnTo>
                    <a:pt x="476643" y="274320"/>
                  </a:lnTo>
                  <a:lnTo>
                    <a:pt x="473202" y="270510"/>
                  </a:lnTo>
                  <a:close/>
                </a:path>
                <a:path w="659765" h="528319">
                  <a:moveTo>
                    <a:pt x="564748" y="144780"/>
                  </a:moveTo>
                  <a:lnTo>
                    <a:pt x="411302" y="144780"/>
                  </a:lnTo>
                  <a:lnTo>
                    <a:pt x="414070" y="149860"/>
                  </a:lnTo>
                  <a:lnTo>
                    <a:pt x="427405" y="157480"/>
                  </a:lnTo>
                  <a:lnTo>
                    <a:pt x="454037" y="181610"/>
                  </a:lnTo>
                  <a:lnTo>
                    <a:pt x="467347" y="189230"/>
                  </a:lnTo>
                  <a:lnTo>
                    <a:pt x="493941" y="214630"/>
                  </a:lnTo>
                  <a:lnTo>
                    <a:pt x="520509" y="233680"/>
                  </a:lnTo>
                  <a:lnTo>
                    <a:pt x="573671" y="278130"/>
                  </a:lnTo>
                  <a:lnTo>
                    <a:pt x="581380" y="287020"/>
                  </a:lnTo>
                  <a:lnTo>
                    <a:pt x="584669" y="294640"/>
                  </a:lnTo>
                  <a:lnTo>
                    <a:pt x="583361" y="302260"/>
                  </a:lnTo>
                  <a:lnTo>
                    <a:pt x="573405" y="314960"/>
                  </a:lnTo>
                  <a:lnTo>
                    <a:pt x="559168" y="327660"/>
                  </a:lnTo>
                  <a:lnTo>
                    <a:pt x="594118" y="327660"/>
                  </a:lnTo>
                  <a:lnTo>
                    <a:pt x="600671" y="318770"/>
                  </a:lnTo>
                  <a:lnTo>
                    <a:pt x="606920" y="302260"/>
                  </a:lnTo>
                  <a:lnTo>
                    <a:pt x="608698" y="290830"/>
                  </a:lnTo>
                  <a:lnTo>
                    <a:pt x="607187" y="283210"/>
                  </a:lnTo>
                  <a:lnTo>
                    <a:pt x="601649" y="270510"/>
                  </a:lnTo>
                  <a:lnTo>
                    <a:pt x="591362" y="262890"/>
                  </a:lnTo>
                  <a:lnTo>
                    <a:pt x="588302" y="262890"/>
                  </a:lnTo>
                  <a:lnTo>
                    <a:pt x="585355" y="257810"/>
                  </a:lnTo>
                  <a:lnTo>
                    <a:pt x="582345" y="257810"/>
                  </a:lnTo>
                  <a:lnTo>
                    <a:pt x="579119" y="254000"/>
                  </a:lnTo>
                  <a:lnTo>
                    <a:pt x="589305" y="238760"/>
                  </a:lnTo>
                  <a:lnTo>
                    <a:pt x="596633" y="226060"/>
                  </a:lnTo>
                  <a:lnTo>
                    <a:pt x="601662" y="209550"/>
                  </a:lnTo>
                  <a:lnTo>
                    <a:pt x="604964" y="194310"/>
                  </a:lnTo>
                  <a:lnTo>
                    <a:pt x="606704" y="185420"/>
                  </a:lnTo>
                  <a:lnTo>
                    <a:pt x="609536" y="181610"/>
                  </a:lnTo>
                  <a:lnTo>
                    <a:pt x="613206" y="177800"/>
                  </a:lnTo>
                  <a:lnTo>
                    <a:pt x="617512" y="173990"/>
                  </a:lnTo>
                  <a:lnTo>
                    <a:pt x="626999" y="165100"/>
                  </a:lnTo>
                  <a:lnTo>
                    <a:pt x="591667" y="165100"/>
                  </a:lnTo>
                  <a:lnTo>
                    <a:pt x="564748" y="144780"/>
                  </a:lnTo>
                  <a:close/>
                </a:path>
                <a:path w="659765" h="528319">
                  <a:moveTo>
                    <a:pt x="465759" y="266700"/>
                  </a:moveTo>
                  <a:lnTo>
                    <a:pt x="456069" y="266700"/>
                  </a:lnTo>
                  <a:lnTo>
                    <a:pt x="453224" y="270510"/>
                  </a:lnTo>
                  <a:lnTo>
                    <a:pt x="469607" y="270510"/>
                  </a:lnTo>
                  <a:lnTo>
                    <a:pt x="465759" y="266700"/>
                  </a:lnTo>
                  <a:close/>
                </a:path>
                <a:path w="659765" h="528319">
                  <a:moveTo>
                    <a:pt x="150977" y="250190"/>
                  </a:moveTo>
                  <a:lnTo>
                    <a:pt x="137579" y="250190"/>
                  </a:lnTo>
                  <a:lnTo>
                    <a:pt x="124345" y="257810"/>
                  </a:lnTo>
                  <a:lnTo>
                    <a:pt x="122059" y="257810"/>
                  </a:lnTo>
                  <a:lnTo>
                    <a:pt x="119697" y="262890"/>
                  </a:lnTo>
                  <a:lnTo>
                    <a:pt x="117157" y="262890"/>
                  </a:lnTo>
                  <a:lnTo>
                    <a:pt x="114376" y="266700"/>
                  </a:lnTo>
                  <a:lnTo>
                    <a:pt x="174942" y="266700"/>
                  </a:lnTo>
                  <a:lnTo>
                    <a:pt x="172859" y="262890"/>
                  </a:lnTo>
                  <a:lnTo>
                    <a:pt x="163194" y="254000"/>
                  </a:lnTo>
                  <a:lnTo>
                    <a:pt x="150977" y="250190"/>
                  </a:lnTo>
                  <a:close/>
                </a:path>
                <a:path w="659765" h="528319">
                  <a:moveTo>
                    <a:pt x="166357" y="41910"/>
                  </a:moveTo>
                  <a:lnTo>
                    <a:pt x="166357" y="72390"/>
                  </a:lnTo>
                  <a:lnTo>
                    <a:pt x="165963" y="76200"/>
                  </a:lnTo>
                  <a:lnTo>
                    <a:pt x="164020" y="81280"/>
                  </a:lnTo>
                  <a:lnTo>
                    <a:pt x="161391" y="85090"/>
                  </a:lnTo>
                  <a:lnTo>
                    <a:pt x="158953" y="88900"/>
                  </a:lnTo>
                  <a:lnTo>
                    <a:pt x="143154" y="113030"/>
                  </a:lnTo>
                  <a:lnTo>
                    <a:pt x="127304" y="140970"/>
                  </a:lnTo>
                  <a:lnTo>
                    <a:pt x="79311" y="222250"/>
                  </a:lnTo>
                  <a:lnTo>
                    <a:pt x="107759" y="222250"/>
                  </a:lnTo>
                  <a:lnTo>
                    <a:pt x="108927" y="218440"/>
                  </a:lnTo>
                  <a:lnTo>
                    <a:pt x="117805" y="201930"/>
                  </a:lnTo>
                  <a:lnTo>
                    <a:pt x="135636" y="173990"/>
                  </a:lnTo>
                  <a:lnTo>
                    <a:pt x="144526" y="161290"/>
                  </a:lnTo>
                  <a:lnTo>
                    <a:pt x="153352" y="144780"/>
                  </a:lnTo>
                  <a:lnTo>
                    <a:pt x="162102" y="129540"/>
                  </a:lnTo>
                  <a:lnTo>
                    <a:pt x="170738" y="116840"/>
                  </a:lnTo>
                  <a:lnTo>
                    <a:pt x="179209" y="101600"/>
                  </a:lnTo>
                  <a:lnTo>
                    <a:pt x="190182" y="88900"/>
                  </a:lnTo>
                  <a:lnTo>
                    <a:pt x="207175" y="81280"/>
                  </a:lnTo>
                  <a:lnTo>
                    <a:pt x="224510" y="76200"/>
                  </a:lnTo>
                  <a:lnTo>
                    <a:pt x="241846" y="76200"/>
                  </a:lnTo>
                  <a:lnTo>
                    <a:pt x="259168" y="72390"/>
                  </a:lnTo>
                  <a:lnTo>
                    <a:pt x="276529" y="72390"/>
                  </a:lnTo>
                  <a:lnTo>
                    <a:pt x="293941" y="68580"/>
                  </a:lnTo>
                  <a:lnTo>
                    <a:pt x="419519" y="68580"/>
                  </a:lnTo>
                  <a:lnTo>
                    <a:pt x="404253" y="60960"/>
                  </a:lnTo>
                  <a:lnTo>
                    <a:pt x="189369" y="60960"/>
                  </a:lnTo>
                  <a:lnTo>
                    <a:pt x="184378" y="57150"/>
                  </a:lnTo>
                  <a:lnTo>
                    <a:pt x="179514" y="52070"/>
                  </a:lnTo>
                  <a:lnTo>
                    <a:pt x="169202" y="44450"/>
                  </a:lnTo>
                  <a:lnTo>
                    <a:pt x="166357" y="41910"/>
                  </a:lnTo>
                  <a:close/>
                </a:path>
                <a:path w="659765" h="528319">
                  <a:moveTo>
                    <a:pt x="505701" y="0"/>
                  </a:moveTo>
                  <a:lnTo>
                    <a:pt x="495338" y="0"/>
                  </a:lnTo>
                  <a:lnTo>
                    <a:pt x="479907" y="16510"/>
                  </a:lnTo>
                  <a:lnTo>
                    <a:pt x="469709" y="27940"/>
                  </a:lnTo>
                  <a:lnTo>
                    <a:pt x="459651" y="40640"/>
                  </a:lnTo>
                  <a:lnTo>
                    <a:pt x="449681" y="52070"/>
                  </a:lnTo>
                  <a:lnTo>
                    <a:pt x="439775" y="60960"/>
                  </a:lnTo>
                  <a:lnTo>
                    <a:pt x="435419" y="64770"/>
                  </a:lnTo>
                  <a:lnTo>
                    <a:pt x="430441" y="68580"/>
                  </a:lnTo>
                  <a:lnTo>
                    <a:pt x="352640" y="68580"/>
                  </a:lnTo>
                  <a:lnTo>
                    <a:pt x="364477" y="72390"/>
                  </a:lnTo>
                  <a:lnTo>
                    <a:pt x="376440" y="72390"/>
                  </a:lnTo>
                  <a:lnTo>
                    <a:pt x="364566" y="76200"/>
                  </a:lnTo>
                  <a:lnTo>
                    <a:pt x="352717" y="76200"/>
                  </a:lnTo>
                  <a:lnTo>
                    <a:pt x="340868" y="81280"/>
                  </a:lnTo>
                  <a:lnTo>
                    <a:pt x="315531" y="81280"/>
                  </a:lnTo>
                  <a:lnTo>
                    <a:pt x="302894" y="85090"/>
                  </a:lnTo>
                  <a:lnTo>
                    <a:pt x="291134" y="88900"/>
                  </a:lnTo>
                  <a:lnTo>
                    <a:pt x="280314" y="96520"/>
                  </a:lnTo>
                  <a:lnTo>
                    <a:pt x="272288" y="105410"/>
                  </a:lnTo>
                  <a:lnTo>
                    <a:pt x="263867" y="113030"/>
                  </a:lnTo>
                  <a:lnTo>
                    <a:pt x="255473" y="116840"/>
                  </a:lnTo>
                  <a:lnTo>
                    <a:pt x="247522" y="125730"/>
                  </a:lnTo>
                  <a:lnTo>
                    <a:pt x="241630" y="133350"/>
                  </a:lnTo>
                  <a:lnTo>
                    <a:pt x="240207" y="137160"/>
                  </a:lnTo>
                  <a:lnTo>
                    <a:pt x="243128" y="144780"/>
                  </a:lnTo>
                  <a:lnTo>
                    <a:pt x="250240" y="153670"/>
                  </a:lnTo>
                  <a:lnTo>
                    <a:pt x="264159" y="161290"/>
                  </a:lnTo>
                  <a:lnTo>
                    <a:pt x="278714" y="165100"/>
                  </a:lnTo>
                  <a:lnTo>
                    <a:pt x="293916" y="165100"/>
                  </a:lnTo>
                  <a:lnTo>
                    <a:pt x="309791" y="161290"/>
                  </a:lnTo>
                  <a:lnTo>
                    <a:pt x="315214" y="157480"/>
                  </a:lnTo>
                  <a:lnTo>
                    <a:pt x="320611" y="157480"/>
                  </a:lnTo>
                  <a:lnTo>
                    <a:pt x="326047" y="153670"/>
                  </a:lnTo>
                  <a:lnTo>
                    <a:pt x="331558" y="153670"/>
                  </a:lnTo>
                  <a:lnTo>
                    <a:pt x="348830" y="149860"/>
                  </a:lnTo>
                  <a:lnTo>
                    <a:pt x="366204" y="149860"/>
                  </a:lnTo>
                  <a:lnTo>
                    <a:pt x="383628" y="144780"/>
                  </a:lnTo>
                  <a:lnTo>
                    <a:pt x="564748" y="144780"/>
                  </a:lnTo>
                  <a:lnTo>
                    <a:pt x="463803" y="68580"/>
                  </a:lnTo>
                  <a:lnTo>
                    <a:pt x="481914" y="48260"/>
                  </a:lnTo>
                  <a:lnTo>
                    <a:pt x="490893" y="36830"/>
                  </a:lnTo>
                  <a:lnTo>
                    <a:pt x="499922" y="27940"/>
                  </a:lnTo>
                  <a:lnTo>
                    <a:pt x="545033" y="27940"/>
                  </a:lnTo>
                  <a:lnTo>
                    <a:pt x="511556" y="3810"/>
                  </a:lnTo>
                  <a:lnTo>
                    <a:pt x="505701" y="0"/>
                  </a:lnTo>
                  <a:close/>
                </a:path>
                <a:path w="659765" h="528319">
                  <a:moveTo>
                    <a:pt x="630555" y="99060"/>
                  </a:moveTo>
                  <a:lnTo>
                    <a:pt x="630555" y="129540"/>
                  </a:lnTo>
                  <a:lnTo>
                    <a:pt x="611136" y="144780"/>
                  </a:lnTo>
                  <a:lnTo>
                    <a:pt x="601446" y="157480"/>
                  </a:lnTo>
                  <a:lnTo>
                    <a:pt x="591667" y="165100"/>
                  </a:lnTo>
                  <a:lnTo>
                    <a:pt x="626999" y="165100"/>
                  </a:lnTo>
                  <a:lnTo>
                    <a:pt x="636397" y="153670"/>
                  </a:lnTo>
                  <a:lnTo>
                    <a:pt x="655193" y="137160"/>
                  </a:lnTo>
                  <a:lnTo>
                    <a:pt x="658622" y="129540"/>
                  </a:lnTo>
                  <a:lnTo>
                    <a:pt x="659765" y="125730"/>
                  </a:lnTo>
                  <a:lnTo>
                    <a:pt x="658368" y="120650"/>
                  </a:lnTo>
                  <a:lnTo>
                    <a:pt x="654558" y="116840"/>
                  </a:lnTo>
                  <a:lnTo>
                    <a:pt x="630555" y="99060"/>
                  </a:lnTo>
                  <a:close/>
                </a:path>
                <a:path w="659765" h="528319">
                  <a:moveTo>
                    <a:pt x="545033" y="27940"/>
                  </a:moveTo>
                  <a:lnTo>
                    <a:pt x="506869" y="27940"/>
                  </a:lnTo>
                  <a:lnTo>
                    <a:pt x="520293" y="40640"/>
                  </a:lnTo>
                  <a:lnTo>
                    <a:pt x="533717" y="48260"/>
                  </a:lnTo>
                  <a:lnTo>
                    <a:pt x="547065" y="60960"/>
                  </a:lnTo>
                  <a:lnTo>
                    <a:pt x="560222" y="68580"/>
                  </a:lnTo>
                  <a:lnTo>
                    <a:pt x="574497" y="81280"/>
                  </a:lnTo>
                  <a:lnTo>
                    <a:pt x="616597" y="116840"/>
                  </a:lnTo>
                  <a:lnTo>
                    <a:pt x="619887" y="116840"/>
                  </a:lnTo>
                  <a:lnTo>
                    <a:pt x="623189" y="120650"/>
                  </a:lnTo>
                  <a:lnTo>
                    <a:pt x="630555" y="129540"/>
                  </a:lnTo>
                  <a:lnTo>
                    <a:pt x="630555" y="99060"/>
                  </a:lnTo>
                  <a:lnTo>
                    <a:pt x="602589" y="76200"/>
                  </a:lnTo>
                  <a:lnTo>
                    <a:pt x="550608" y="31750"/>
                  </a:lnTo>
                  <a:lnTo>
                    <a:pt x="545033" y="27940"/>
                  </a:lnTo>
                  <a:close/>
                </a:path>
                <a:path w="659765" h="528319">
                  <a:moveTo>
                    <a:pt x="158673" y="36830"/>
                  </a:moveTo>
                  <a:lnTo>
                    <a:pt x="125704" y="36830"/>
                  </a:lnTo>
                  <a:lnTo>
                    <a:pt x="133400" y="44450"/>
                  </a:lnTo>
                  <a:lnTo>
                    <a:pt x="140665" y="48260"/>
                  </a:lnTo>
                  <a:lnTo>
                    <a:pt x="147599" y="57150"/>
                  </a:lnTo>
                  <a:lnTo>
                    <a:pt x="154266" y="60960"/>
                  </a:lnTo>
                  <a:lnTo>
                    <a:pt x="157886" y="64770"/>
                  </a:lnTo>
                  <a:lnTo>
                    <a:pt x="161620" y="68580"/>
                  </a:lnTo>
                  <a:lnTo>
                    <a:pt x="164706" y="72390"/>
                  </a:lnTo>
                  <a:lnTo>
                    <a:pt x="166357" y="72390"/>
                  </a:lnTo>
                  <a:lnTo>
                    <a:pt x="166357" y="41910"/>
                  </a:lnTo>
                  <a:lnTo>
                    <a:pt x="158673" y="36830"/>
                  </a:lnTo>
                  <a:close/>
                </a:path>
                <a:path w="659765" h="528319">
                  <a:moveTo>
                    <a:pt x="372237" y="48260"/>
                  </a:moveTo>
                  <a:lnTo>
                    <a:pt x="270052" y="48260"/>
                  </a:lnTo>
                  <a:lnTo>
                    <a:pt x="252895" y="52070"/>
                  </a:lnTo>
                  <a:lnTo>
                    <a:pt x="235775" y="52070"/>
                  </a:lnTo>
                  <a:lnTo>
                    <a:pt x="201726" y="60960"/>
                  </a:lnTo>
                  <a:lnTo>
                    <a:pt x="404253" y="60960"/>
                  </a:lnTo>
                  <a:lnTo>
                    <a:pt x="388454" y="52070"/>
                  </a:lnTo>
                  <a:lnTo>
                    <a:pt x="372237" y="48260"/>
                  </a:lnTo>
                  <a:close/>
                </a:path>
                <a:path w="659765" h="528319">
                  <a:moveTo>
                    <a:pt x="338848" y="44450"/>
                  </a:moveTo>
                  <a:lnTo>
                    <a:pt x="304546" y="44450"/>
                  </a:lnTo>
                  <a:lnTo>
                    <a:pt x="287274" y="48260"/>
                  </a:lnTo>
                  <a:lnTo>
                    <a:pt x="355663" y="48260"/>
                  </a:lnTo>
                  <a:lnTo>
                    <a:pt x="338848" y="444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1601" y="4632895"/>
            <a:ext cx="349696" cy="369332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1067553" y="2217183"/>
            <a:ext cx="142939" cy="134620"/>
          </a:xfrm>
          <a:custGeom>
            <a:avLst/>
            <a:gdLst/>
            <a:ahLst/>
            <a:cxnLst/>
            <a:rect l="l" t="t" r="r" b="b"/>
            <a:pathLst>
              <a:path w="152400" h="134619">
                <a:moveTo>
                  <a:pt x="0" y="134112"/>
                </a:moveTo>
                <a:lnTo>
                  <a:pt x="152400" y="134112"/>
                </a:lnTo>
                <a:lnTo>
                  <a:pt x="152400" y="0"/>
                </a:lnTo>
                <a:lnTo>
                  <a:pt x="0" y="0"/>
                </a:lnTo>
                <a:lnTo>
                  <a:pt x="0" y="134112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67552" y="2699942"/>
            <a:ext cx="142939" cy="135890"/>
          </a:xfrm>
          <a:custGeom>
            <a:avLst/>
            <a:gdLst/>
            <a:ahLst/>
            <a:cxnLst/>
            <a:rect l="l" t="t" r="r" b="b"/>
            <a:pathLst>
              <a:path w="152400" h="135889">
                <a:moveTo>
                  <a:pt x="0" y="135636"/>
                </a:moveTo>
                <a:lnTo>
                  <a:pt x="152400" y="135636"/>
                </a:lnTo>
                <a:lnTo>
                  <a:pt x="152400" y="0"/>
                </a:lnTo>
                <a:lnTo>
                  <a:pt x="0" y="0"/>
                </a:lnTo>
                <a:lnTo>
                  <a:pt x="0" y="135636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67551" y="3234596"/>
            <a:ext cx="142939" cy="135890"/>
          </a:xfrm>
          <a:custGeom>
            <a:avLst/>
            <a:gdLst/>
            <a:ahLst/>
            <a:cxnLst/>
            <a:rect l="l" t="t" r="r" b="b"/>
            <a:pathLst>
              <a:path w="152400" h="135889">
                <a:moveTo>
                  <a:pt x="0" y="135635"/>
                </a:moveTo>
                <a:lnTo>
                  <a:pt x="152400" y="135635"/>
                </a:lnTo>
                <a:lnTo>
                  <a:pt x="152400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65362" y="3816423"/>
            <a:ext cx="142939" cy="134620"/>
          </a:xfrm>
          <a:custGeom>
            <a:avLst/>
            <a:gdLst/>
            <a:ahLst/>
            <a:cxnLst/>
            <a:rect l="l" t="t" r="r" b="b"/>
            <a:pathLst>
              <a:path w="152400" h="134620">
                <a:moveTo>
                  <a:pt x="0" y="134112"/>
                </a:moveTo>
                <a:lnTo>
                  <a:pt x="152399" y="134112"/>
                </a:lnTo>
                <a:lnTo>
                  <a:pt x="152399" y="0"/>
                </a:lnTo>
                <a:lnTo>
                  <a:pt x="0" y="0"/>
                </a:lnTo>
                <a:lnTo>
                  <a:pt x="0" y="134112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72295" y="5721616"/>
            <a:ext cx="142939" cy="134620"/>
          </a:xfrm>
          <a:custGeom>
            <a:avLst/>
            <a:gdLst/>
            <a:ahLst/>
            <a:cxnLst/>
            <a:rect l="l" t="t" r="r" b="b"/>
            <a:pathLst>
              <a:path w="152400" h="134620">
                <a:moveTo>
                  <a:pt x="0" y="134112"/>
                </a:moveTo>
                <a:lnTo>
                  <a:pt x="152400" y="134112"/>
                </a:lnTo>
                <a:lnTo>
                  <a:pt x="152400" y="0"/>
                </a:lnTo>
                <a:lnTo>
                  <a:pt x="0" y="0"/>
                </a:lnTo>
                <a:lnTo>
                  <a:pt x="0" y="134112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7322" y="4136009"/>
            <a:ext cx="247041" cy="369332"/>
          </a:xfrm>
          <a:custGeom>
            <a:avLst/>
            <a:gdLst/>
            <a:ahLst/>
            <a:cxnLst/>
            <a:rect l="l" t="t" r="r" b="b"/>
            <a:pathLst>
              <a:path w="295909" h="477520">
                <a:moveTo>
                  <a:pt x="184619" y="443369"/>
                </a:moveTo>
                <a:lnTo>
                  <a:pt x="110769" y="443369"/>
                </a:lnTo>
                <a:lnTo>
                  <a:pt x="114541" y="456844"/>
                </a:lnTo>
                <a:lnTo>
                  <a:pt x="122631" y="467664"/>
                </a:lnTo>
                <a:lnTo>
                  <a:pt x="134010" y="474865"/>
                </a:lnTo>
                <a:lnTo>
                  <a:pt x="147688" y="477469"/>
                </a:lnTo>
                <a:lnTo>
                  <a:pt x="161366" y="474865"/>
                </a:lnTo>
                <a:lnTo>
                  <a:pt x="172758" y="467664"/>
                </a:lnTo>
                <a:lnTo>
                  <a:pt x="180848" y="456844"/>
                </a:lnTo>
                <a:lnTo>
                  <a:pt x="184619" y="443369"/>
                </a:lnTo>
                <a:close/>
              </a:path>
              <a:path w="295909" h="477520">
                <a:moveTo>
                  <a:pt x="221538" y="393915"/>
                </a:moveTo>
                <a:lnTo>
                  <a:pt x="214160" y="386524"/>
                </a:lnTo>
                <a:lnTo>
                  <a:pt x="90881" y="386524"/>
                </a:lnTo>
                <a:lnTo>
                  <a:pt x="81229" y="386524"/>
                </a:lnTo>
                <a:lnTo>
                  <a:pt x="73850" y="393915"/>
                </a:lnTo>
                <a:lnTo>
                  <a:pt x="73850" y="413245"/>
                </a:lnTo>
                <a:lnTo>
                  <a:pt x="81229" y="420636"/>
                </a:lnTo>
                <a:lnTo>
                  <a:pt x="214160" y="420636"/>
                </a:lnTo>
                <a:lnTo>
                  <a:pt x="221538" y="413245"/>
                </a:lnTo>
                <a:lnTo>
                  <a:pt x="221538" y="393915"/>
                </a:lnTo>
                <a:close/>
              </a:path>
              <a:path w="295909" h="477520">
                <a:moveTo>
                  <a:pt x="221538" y="337083"/>
                </a:moveTo>
                <a:lnTo>
                  <a:pt x="214160" y="329692"/>
                </a:lnTo>
                <a:lnTo>
                  <a:pt x="90881" y="329692"/>
                </a:lnTo>
                <a:lnTo>
                  <a:pt x="81229" y="329692"/>
                </a:lnTo>
                <a:lnTo>
                  <a:pt x="73850" y="337083"/>
                </a:lnTo>
                <a:lnTo>
                  <a:pt x="73850" y="356400"/>
                </a:lnTo>
                <a:lnTo>
                  <a:pt x="81229" y="363791"/>
                </a:lnTo>
                <a:lnTo>
                  <a:pt x="214160" y="363791"/>
                </a:lnTo>
                <a:lnTo>
                  <a:pt x="221538" y="356400"/>
                </a:lnTo>
                <a:lnTo>
                  <a:pt x="221538" y="337083"/>
                </a:lnTo>
                <a:close/>
              </a:path>
              <a:path w="295909" h="477520">
                <a:moveTo>
                  <a:pt x="295389" y="146100"/>
                </a:moveTo>
                <a:lnTo>
                  <a:pt x="287121" y="99961"/>
                </a:lnTo>
                <a:lnTo>
                  <a:pt x="265899" y="59969"/>
                </a:lnTo>
                <a:lnTo>
                  <a:pt x="261874" y="55994"/>
                </a:lnTo>
                <a:lnTo>
                  <a:pt x="261874" y="146100"/>
                </a:lnTo>
                <a:lnTo>
                  <a:pt x="261874" y="150647"/>
                </a:lnTo>
                <a:lnTo>
                  <a:pt x="261302" y="150647"/>
                </a:lnTo>
                <a:lnTo>
                  <a:pt x="260464" y="160858"/>
                </a:lnTo>
                <a:lnTo>
                  <a:pt x="258813" y="170967"/>
                </a:lnTo>
                <a:lnTo>
                  <a:pt x="245186" y="206908"/>
                </a:lnTo>
                <a:lnTo>
                  <a:pt x="234035" y="221691"/>
                </a:lnTo>
                <a:lnTo>
                  <a:pt x="224574" y="233845"/>
                </a:lnTo>
                <a:lnTo>
                  <a:pt x="215861" y="246418"/>
                </a:lnTo>
                <a:lnTo>
                  <a:pt x="208000" y="259422"/>
                </a:lnTo>
                <a:lnTo>
                  <a:pt x="201091" y="272846"/>
                </a:lnTo>
                <a:lnTo>
                  <a:pt x="94869" y="272846"/>
                </a:lnTo>
                <a:lnTo>
                  <a:pt x="71056" y="233845"/>
                </a:lnTo>
                <a:lnTo>
                  <a:pt x="56184" y="214566"/>
                </a:lnTo>
                <a:lnTo>
                  <a:pt x="50977" y="206908"/>
                </a:lnTo>
                <a:lnTo>
                  <a:pt x="36918" y="170967"/>
                </a:lnTo>
                <a:lnTo>
                  <a:pt x="34645" y="146100"/>
                </a:lnTo>
                <a:lnTo>
                  <a:pt x="44170" y="102450"/>
                </a:lnTo>
                <a:lnTo>
                  <a:pt x="68656" y="66802"/>
                </a:lnTo>
                <a:lnTo>
                  <a:pt x="104546" y="42659"/>
                </a:lnTo>
                <a:lnTo>
                  <a:pt x="148259" y="33540"/>
                </a:lnTo>
                <a:lnTo>
                  <a:pt x="191973" y="42570"/>
                </a:lnTo>
                <a:lnTo>
                  <a:pt x="227863" y="66586"/>
                </a:lnTo>
                <a:lnTo>
                  <a:pt x="252349" y="102209"/>
                </a:lnTo>
                <a:lnTo>
                  <a:pt x="261874" y="146100"/>
                </a:lnTo>
                <a:lnTo>
                  <a:pt x="261874" y="55994"/>
                </a:lnTo>
                <a:lnTo>
                  <a:pt x="239204" y="33540"/>
                </a:lnTo>
                <a:lnTo>
                  <a:pt x="234035" y="28435"/>
                </a:lnTo>
                <a:lnTo>
                  <a:pt x="193865" y="7670"/>
                </a:lnTo>
                <a:lnTo>
                  <a:pt x="147688" y="0"/>
                </a:lnTo>
                <a:lnTo>
                  <a:pt x="101523" y="7670"/>
                </a:lnTo>
                <a:lnTo>
                  <a:pt x="61353" y="28435"/>
                </a:lnTo>
                <a:lnTo>
                  <a:pt x="29489" y="59969"/>
                </a:lnTo>
                <a:lnTo>
                  <a:pt x="8267" y="99961"/>
                </a:lnTo>
                <a:lnTo>
                  <a:pt x="0" y="146100"/>
                </a:lnTo>
                <a:lnTo>
                  <a:pt x="0" y="151206"/>
                </a:lnTo>
                <a:lnTo>
                  <a:pt x="6070" y="189903"/>
                </a:lnTo>
                <a:lnTo>
                  <a:pt x="28117" y="234734"/>
                </a:lnTo>
                <a:lnTo>
                  <a:pt x="35788" y="244424"/>
                </a:lnTo>
                <a:lnTo>
                  <a:pt x="46075" y="257695"/>
                </a:lnTo>
                <a:lnTo>
                  <a:pt x="55880" y="273418"/>
                </a:lnTo>
                <a:lnTo>
                  <a:pt x="64300" y="288709"/>
                </a:lnTo>
                <a:lnTo>
                  <a:pt x="70434" y="300697"/>
                </a:lnTo>
                <a:lnTo>
                  <a:pt x="72136" y="304673"/>
                </a:lnTo>
                <a:lnTo>
                  <a:pt x="76111" y="306946"/>
                </a:lnTo>
                <a:lnTo>
                  <a:pt x="219265" y="306946"/>
                </a:lnTo>
                <a:lnTo>
                  <a:pt x="223240" y="304673"/>
                </a:lnTo>
                <a:lnTo>
                  <a:pt x="224955" y="300697"/>
                </a:lnTo>
                <a:lnTo>
                  <a:pt x="231076" y="288709"/>
                </a:lnTo>
                <a:lnTo>
                  <a:pt x="259600" y="244424"/>
                </a:lnTo>
                <a:lnTo>
                  <a:pt x="267347" y="234734"/>
                </a:lnTo>
                <a:lnTo>
                  <a:pt x="274294" y="224459"/>
                </a:lnTo>
                <a:lnTo>
                  <a:pt x="292404" y="177215"/>
                </a:lnTo>
                <a:lnTo>
                  <a:pt x="295389" y="151206"/>
                </a:lnTo>
                <a:lnTo>
                  <a:pt x="295389" y="146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63235" y="3715467"/>
            <a:ext cx="384555" cy="238181"/>
            <a:chOff x="742962" y="4458757"/>
            <a:chExt cx="584131" cy="327691"/>
          </a:xfrm>
        </p:grpSpPr>
        <p:sp>
          <p:nvSpPr>
            <p:cNvPr id="25" name="object 25"/>
            <p:cNvSpPr/>
            <p:nvPr/>
          </p:nvSpPr>
          <p:spPr>
            <a:xfrm>
              <a:off x="742962" y="4458757"/>
              <a:ext cx="466725" cy="319405"/>
            </a:xfrm>
            <a:custGeom>
              <a:avLst/>
              <a:gdLst/>
              <a:ahLst/>
              <a:cxnLst/>
              <a:rect l="l" t="t" r="r" b="b"/>
              <a:pathLst>
                <a:path w="466725" h="319404">
                  <a:moveTo>
                    <a:pt x="292065" y="0"/>
                  </a:moveTo>
                  <a:lnTo>
                    <a:pt x="244691" y="3825"/>
                  </a:lnTo>
                  <a:lnTo>
                    <a:pt x="199751" y="14898"/>
                  </a:lnTo>
                  <a:lnTo>
                    <a:pt x="157845" y="32620"/>
                  </a:lnTo>
                  <a:lnTo>
                    <a:pt x="119576" y="56386"/>
                  </a:lnTo>
                  <a:lnTo>
                    <a:pt x="85545" y="85596"/>
                  </a:lnTo>
                  <a:lnTo>
                    <a:pt x="56352" y="119648"/>
                  </a:lnTo>
                  <a:lnTo>
                    <a:pt x="32600" y="157941"/>
                  </a:lnTo>
                  <a:lnTo>
                    <a:pt x="14889" y="199871"/>
                  </a:lnTo>
                  <a:lnTo>
                    <a:pt x="3822" y="244839"/>
                  </a:lnTo>
                  <a:lnTo>
                    <a:pt x="0" y="292241"/>
                  </a:lnTo>
                  <a:lnTo>
                    <a:pt x="0" y="318808"/>
                  </a:lnTo>
                  <a:lnTo>
                    <a:pt x="39826" y="318808"/>
                  </a:lnTo>
                  <a:lnTo>
                    <a:pt x="39826" y="292241"/>
                  </a:lnTo>
                  <a:lnTo>
                    <a:pt x="40676" y="271962"/>
                  </a:lnTo>
                  <a:lnTo>
                    <a:pt x="43145" y="252058"/>
                  </a:lnTo>
                  <a:lnTo>
                    <a:pt x="47107" y="232651"/>
                  </a:lnTo>
                  <a:lnTo>
                    <a:pt x="52438" y="213867"/>
                  </a:lnTo>
                  <a:lnTo>
                    <a:pt x="76998" y="223830"/>
                  </a:lnTo>
                  <a:lnTo>
                    <a:pt x="86291" y="199255"/>
                  </a:lnTo>
                  <a:lnTo>
                    <a:pt x="61731" y="189292"/>
                  </a:lnTo>
                  <a:lnTo>
                    <a:pt x="69914" y="172636"/>
                  </a:lnTo>
                  <a:lnTo>
                    <a:pt x="79404" y="156664"/>
                  </a:lnTo>
                  <a:lnTo>
                    <a:pt x="90014" y="141564"/>
                  </a:lnTo>
                  <a:lnTo>
                    <a:pt x="101558" y="127523"/>
                  </a:lnTo>
                  <a:lnTo>
                    <a:pt x="120144" y="146120"/>
                  </a:lnTo>
                  <a:lnTo>
                    <a:pt x="138730" y="126859"/>
                  </a:lnTo>
                  <a:lnTo>
                    <a:pt x="120144" y="108262"/>
                  </a:lnTo>
                  <a:lnTo>
                    <a:pt x="134073" y="96203"/>
                  </a:lnTo>
                  <a:lnTo>
                    <a:pt x="148936" y="85015"/>
                  </a:lnTo>
                  <a:lnTo>
                    <a:pt x="164670" y="74824"/>
                  </a:lnTo>
                  <a:lnTo>
                    <a:pt x="181212" y="65754"/>
                  </a:lnTo>
                  <a:lnTo>
                    <a:pt x="191169" y="90329"/>
                  </a:lnTo>
                  <a:lnTo>
                    <a:pt x="215729" y="79702"/>
                  </a:lnTo>
                  <a:lnTo>
                    <a:pt x="241036" y="45081"/>
                  </a:lnTo>
                  <a:lnTo>
                    <a:pt x="278789" y="40515"/>
                  </a:lnTo>
                  <a:lnTo>
                    <a:pt x="278789" y="67082"/>
                  </a:lnTo>
                  <a:lnTo>
                    <a:pt x="300694" y="66418"/>
                  </a:lnTo>
                  <a:lnTo>
                    <a:pt x="305341" y="67082"/>
                  </a:lnTo>
                  <a:lnTo>
                    <a:pt x="305341" y="40515"/>
                  </a:lnTo>
                  <a:lnTo>
                    <a:pt x="324497" y="42248"/>
                  </a:lnTo>
                  <a:lnTo>
                    <a:pt x="343094" y="45413"/>
                  </a:lnTo>
                  <a:lnTo>
                    <a:pt x="361068" y="49948"/>
                  </a:lnTo>
                  <a:lnTo>
                    <a:pt x="378357" y="55791"/>
                  </a:lnTo>
                  <a:lnTo>
                    <a:pt x="368400" y="79702"/>
                  </a:lnTo>
                  <a:lnTo>
                    <a:pt x="392961" y="90329"/>
                  </a:lnTo>
                  <a:lnTo>
                    <a:pt x="402917" y="65754"/>
                  </a:lnTo>
                  <a:lnTo>
                    <a:pt x="421006" y="75634"/>
                  </a:lnTo>
                  <a:lnTo>
                    <a:pt x="438098" y="87008"/>
                  </a:lnTo>
                  <a:lnTo>
                    <a:pt x="466641" y="58448"/>
                  </a:lnTo>
                  <a:lnTo>
                    <a:pt x="428162" y="33904"/>
                  </a:lnTo>
                  <a:lnTo>
                    <a:pt x="385825" y="15525"/>
                  </a:lnTo>
                  <a:lnTo>
                    <a:pt x="340252" y="3995"/>
                  </a:lnTo>
                  <a:lnTo>
                    <a:pt x="2920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40801" y="4583624"/>
              <a:ext cx="86292" cy="19394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007064" y="4531813"/>
              <a:ext cx="253999" cy="254635"/>
            </a:xfrm>
            <a:custGeom>
              <a:avLst/>
              <a:gdLst/>
              <a:ahLst/>
              <a:cxnLst/>
              <a:rect l="l" t="t" r="r" b="b"/>
              <a:pathLst>
                <a:path w="254000" h="254635">
                  <a:moveTo>
                    <a:pt x="253649" y="0"/>
                  </a:moveTo>
                  <a:lnTo>
                    <a:pt x="9375" y="207225"/>
                  </a:lnTo>
                  <a:lnTo>
                    <a:pt x="8048" y="207889"/>
                  </a:lnTo>
                  <a:lnTo>
                    <a:pt x="7384" y="209218"/>
                  </a:lnTo>
                  <a:lnTo>
                    <a:pt x="6057" y="210546"/>
                  </a:lnTo>
                  <a:lnTo>
                    <a:pt x="1068" y="219824"/>
                  </a:lnTo>
                  <a:lnTo>
                    <a:pt x="0" y="229974"/>
                  </a:lnTo>
                  <a:lnTo>
                    <a:pt x="2789" y="239874"/>
                  </a:lnTo>
                  <a:lnTo>
                    <a:pt x="9375" y="248405"/>
                  </a:lnTo>
                  <a:lnTo>
                    <a:pt x="18648" y="253396"/>
                  </a:lnTo>
                  <a:lnTo>
                    <a:pt x="28791" y="254465"/>
                  </a:lnTo>
                  <a:lnTo>
                    <a:pt x="38686" y="251674"/>
                  </a:lnTo>
                  <a:lnTo>
                    <a:pt x="47211" y="245084"/>
                  </a:lnTo>
                  <a:lnTo>
                    <a:pt x="2536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F1C9747C-D5D2-68DD-E9C7-DD0CCB47806F}"/>
              </a:ext>
            </a:extLst>
          </p:cNvPr>
          <p:cNvSpPr txBox="1"/>
          <p:nvPr/>
        </p:nvSpPr>
        <p:spPr>
          <a:xfrm>
            <a:off x="1210492" y="2101271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Организационное</a:t>
            </a:r>
            <a:r>
              <a:rPr kumimoji="0" lang="ru-RU" sz="16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сопровождение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C130A6-30AA-D916-807F-7CE2D29BE521}"/>
              </a:ext>
            </a:extLst>
          </p:cNvPr>
          <p:cNvSpPr txBox="1"/>
          <p:nvPr/>
        </p:nvSpPr>
        <p:spPr>
          <a:xfrm>
            <a:off x="1210491" y="2557461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Консультации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48F976-9432-A0FD-5AF7-F6487B052FFD}"/>
              </a:ext>
            </a:extLst>
          </p:cNvPr>
          <p:cNvSpPr txBox="1"/>
          <p:nvPr/>
        </p:nvSpPr>
        <p:spPr>
          <a:xfrm>
            <a:off x="1281962" y="3129782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Обучающие</a:t>
            </a:r>
            <a:r>
              <a:rPr kumimoji="0" lang="ru-RU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мероприятия </a:t>
            </a:r>
            <a:endParaRPr lang="en-US" sz="16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2A2F26-D3D8-A4E3-EEEE-966D46990CDA}"/>
              </a:ext>
            </a:extLst>
          </p:cNvPr>
          <p:cNvSpPr txBox="1"/>
          <p:nvPr/>
        </p:nvSpPr>
        <p:spPr>
          <a:xfrm>
            <a:off x="1188034" y="4202196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7314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Хакатоны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A5A7E8A-3C00-060F-472E-CA54204B3E20}"/>
              </a:ext>
            </a:extLst>
          </p:cNvPr>
          <p:cNvSpPr txBox="1"/>
          <p:nvPr/>
        </p:nvSpPr>
        <p:spPr>
          <a:xfrm>
            <a:off x="1281962" y="4676250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4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Содействие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ru-RU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в </a:t>
            </a:r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привлечении</a:t>
            </a:r>
            <a:r>
              <a:rPr kumimoji="0" lang="ru-RU" sz="1600" b="1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ru-RU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грантов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E865FD-8DDD-6FC4-36FE-9E50A7478EBA}"/>
              </a:ext>
            </a:extLst>
          </p:cNvPr>
          <p:cNvSpPr txBox="1"/>
          <p:nvPr/>
        </p:nvSpPr>
        <p:spPr>
          <a:xfrm>
            <a:off x="1285521" y="5167665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Центр поддержки технологий и инноваций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ED031E-BAB4-0313-0855-07B4EEE25940}"/>
              </a:ext>
            </a:extLst>
          </p:cNvPr>
          <p:cNvSpPr txBox="1"/>
          <p:nvPr/>
        </p:nvSpPr>
        <p:spPr>
          <a:xfrm>
            <a:off x="1281962" y="5659080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Инновационный кластер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1" name="object 16">
            <a:extLst>
              <a:ext uri="{FF2B5EF4-FFF2-40B4-BE49-F238E27FC236}">
                <a16:creationId xmlns:a16="http://schemas.microsoft.com/office/drawing/2014/main" id="{AA7C046E-2515-4550-2F37-70CE51741D1F}"/>
              </a:ext>
            </a:extLst>
          </p:cNvPr>
          <p:cNvSpPr/>
          <p:nvPr/>
        </p:nvSpPr>
        <p:spPr>
          <a:xfrm>
            <a:off x="1067813" y="4299599"/>
            <a:ext cx="142939" cy="134620"/>
          </a:xfrm>
          <a:custGeom>
            <a:avLst/>
            <a:gdLst/>
            <a:ahLst/>
            <a:cxnLst/>
            <a:rect l="l" t="t" r="r" b="b"/>
            <a:pathLst>
              <a:path w="152400" h="134620">
                <a:moveTo>
                  <a:pt x="0" y="134112"/>
                </a:moveTo>
                <a:lnTo>
                  <a:pt x="152399" y="134112"/>
                </a:lnTo>
                <a:lnTo>
                  <a:pt x="152399" y="0"/>
                </a:lnTo>
                <a:lnTo>
                  <a:pt x="0" y="0"/>
                </a:lnTo>
                <a:lnTo>
                  <a:pt x="0" y="134112"/>
                </a:lnTo>
                <a:close/>
              </a:path>
            </a:pathLst>
          </a:custGeom>
          <a:ln w="19050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ject 22">
            <a:extLst>
              <a:ext uri="{FF2B5EF4-FFF2-40B4-BE49-F238E27FC236}">
                <a16:creationId xmlns:a16="http://schemas.microsoft.com/office/drawing/2014/main" id="{6FD832B2-A2D8-B0E0-873B-9CB26CAD9561}"/>
              </a:ext>
            </a:extLst>
          </p:cNvPr>
          <p:cNvSpPr/>
          <p:nvPr/>
        </p:nvSpPr>
        <p:spPr>
          <a:xfrm>
            <a:off x="1065361" y="4782753"/>
            <a:ext cx="142939" cy="135890"/>
          </a:xfrm>
          <a:custGeom>
            <a:avLst/>
            <a:gdLst/>
            <a:ahLst/>
            <a:cxnLst/>
            <a:rect l="l" t="t" r="r" b="b"/>
            <a:pathLst>
              <a:path w="152400" h="135889">
                <a:moveTo>
                  <a:pt x="0" y="135635"/>
                </a:moveTo>
                <a:lnTo>
                  <a:pt x="152399" y="135635"/>
                </a:lnTo>
                <a:lnTo>
                  <a:pt x="152399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ln w="19049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22">
            <a:extLst>
              <a:ext uri="{FF2B5EF4-FFF2-40B4-BE49-F238E27FC236}">
                <a16:creationId xmlns:a16="http://schemas.microsoft.com/office/drawing/2014/main" id="{C3DD67B8-3247-9844-0175-F5E4B8247F29}"/>
              </a:ext>
            </a:extLst>
          </p:cNvPr>
          <p:cNvSpPr/>
          <p:nvPr/>
        </p:nvSpPr>
        <p:spPr>
          <a:xfrm>
            <a:off x="1064279" y="5265929"/>
            <a:ext cx="142939" cy="135890"/>
          </a:xfrm>
          <a:custGeom>
            <a:avLst/>
            <a:gdLst/>
            <a:ahLst/>
            <a:cxnLst/>
            <a:rect l="l" t="t" r="r" b="b"/>
            <a:pathLst>
              <a:path w="152400" h="135889">
                <a:moveTo>
                  <a:pt x="0" y="135635"/>
                </a:moveTo>
                <a:lnTo>
                  <a:pt x="152399" y="135635"/>
                </a:lnTo>
                <a:lnTo>
                  <a:pt x="152399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ln w="19049">
            <a:solidFill>
              <a:srgbClr val="1D9CD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4" name="Picture 6">
            <a:extLst>
              <a:ext uri="{FF2B5EF4-FFF2-40B4-BE49-F238E27FC236}">
                <a16:creationId xmlns:a16="http://schemas.microsoft.com/office/drawing/2014/main" id="{D5AFF4DD-C49F-48A8-6412-F443256025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78"/>
          <a:stretch/>
        </p:blipFill>
        <p:spPr bwMode="auto">
          <a:xfrm>
            <a:off x="490240" y="5611369"/>
            <a:ext cx="405317" cy="38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>
            <a:extLst>
              <a:ext uri="{FF2B5EF4-FFF2-40B4-BE49-F238E27FC236}">
                <a16:creationId xmlns:a16="http://schemas.microsoft.com/office/drawing/2014/main" id="{7A02E91C-9758-99B6-3B57-03695CDDC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89844" l="10000" r="94444">
                        <a14:foregroundMark x1="32222" y1="26172" x2="32222" y2="26172"/>
                        <a14:foregroundMark x1="34000" y1="49219" x2="34000" y2="49219"/>
                        <a14:foregroundMark x1="31111" y1="73633" x2="31111" y2="73633"/>
                        <a14:foregroundMark x1="46000" y1="78125" x2="46000" y2="78125"/>
                        <a14:foregroundMark x1="54889" y1="86133" x2="54889" y2="86133"/>
                        <a14:foregroundMark x1="66222" y1="77734" x2="66222" y2="77734"/>
                        <a14:foregroundMark x1="69889" y1="54492" x2="69889" y2="54492"/>
                        <a14:foregroundMark x1="59333" y1="48438" x2="59333" y2="48438"/>
                        <a14:foregroundMark x1="60889" y1="33203" x2="60889" y2="33203"/>
                        <a14:foregroundMark x1="70000" y1="27734" x2="70000" y2="27734"/>
                        <a14:foregroundMark x1="62333" y1="10742" x2="62333" y2="10742"/>
                        <a14:foregroundMark x1="75111" y1="37305" x2="75111" y2="37305"/>
                        <a14:foregroundMark x1="76222" y1="51953" x2="76222" y2="519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03" y="5160692"/>
            <a:ext cx="562891" cy="34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F2AD5999-82A0-056D-C611-57B73DB8A4C5}"/>
              </a:ext>
            </a:extLst>
          </p:cNvPr>
          <p:cNvSpPr txBox="1"/>
          <p:nvPr/>
        </p:nvSpPr>
        <p:spPr>
          <a:xfrm>
            <a:off x="1281962" y="3683746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Акселераторы</a:t>
            </a:r>
            <a:endParaRPr lang="en-US" sz="1600" dirty="0"/>
          </a:p>
        </p:txBody>
      </p: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9EBC8E99-4A5B-4F17-89D9-B3E2776CF5F4}"/>
              </a:ext>
            </a:extLst>
          </p:cNvPr>
          <p:cNvCxnSpPr>
            <a:cxnSpLocks/>
          </p:cNvCxnSpPr>
          <p:nvPr/>
        </p:nvCxnSpPr>
        <p:spPr>
          <a:xfrm>
            <a:off x="5789176" y="1469131"/>
            <a:ext cx="0" cy="53659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463A2E0-5D84-7B92-E058-4243184293B1}"/>
              </a:ext>
            </a:extLst>
          </p:cNvPr>
          <p:cNvSpPr txBox="1"/>
          <p:nvPr/>
        </p:nvSpPr>
        <p:spPr>
          <a:xfrm>
            <a:off x="6355080" y="2626290"/>
            <a:ext cx="5813870" cy="810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00" spc="-5" dirty="0">
                <a:solidFill>
                  <a:prstClr val="black"/>
                </a:solidFill>
                <a:latin typeface="Calibri"/>
                <a:cs typeface="Calibri"/>
              </a:rPr>
              <a:t>Субъекты МСП (ООО, ИП): относятся к субъектам 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00" spc="-5" dirty="0">
                <a:solidFill>
                  <a:prstClr val="black"/>
                </a:solidFill>
                <a:latin typeface="Calibri"/>
                <a:cs typeface="Calibri"/>
              </a:rPr>
              <a:t>инновационной деятельности, соответствуют критериям 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00" spc="-5" dirty="0">
                <a:solidFill>
                  <a:prstClr val="black"/>
                </a:solidFill>
                <a:latin typeface="Calibri"/>
                <a:cs typeface="Calibri"/>
              </a:rPr>
              <a:t>ФЗ № 209,  зарегистрированные на территории Краснодарского края</a:t>
            </a:r>
            <a:r>
              <a:rPr kumimoji="0" lang="ru-RU" sz="150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endParaRPr kumimoji="0" lang="ru-RU" sz="1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E08C49C-768D-9C66-46D4-B1CC66190D19}"/>
              </a:ext>
            </a:extLst>
          </p:cNvPr>
          <p:cNvSpPr txBox="1"/>
          <p:nvPr/>
        </p:nvSpPr>
        <p:spPr>
          <a:xfrm>
            <a:off x="6355080" y="3906136"/>
            <a:ext cx="57020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500" spc="-5" dirty="0">
                <a:solidFill>
                  <a:prstClr val="black"/>
                </a:solidFill>
                <a:latin typeface="Calibri"/>
                <a:cs typeface="Calibri"/>
              </a:rPr>
              <a:t>Физические лица – субъекты инновационной деятельности зарегистрированные на территории Краснодарского края и применяющие специальный налоговый режим на «Налог на профессиональный доход» (самозанятые)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7806F0C-109E-38C6-D72A-2C5C56D93A3B}"/>
              </a:ext>
            </a:extLst>
          </p:cNvPr>
          <p:cNvSpPr txBox="1"/>
          <p:nvPr/>
        </p:nvSpPr>
        <p:spPr>
          <a:xfrm>
            <a:off x="6379878" y="5474998"/>
            <a:ext cx="57642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47625" marR="0" lvl="0" indent="0" fontAlgn="auto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spc="-5">
                <a:solidFill>
                  <a:prstClr val="black"/>
                </a:solidFill>
                <a:latin typeface="Calibri"/>
                <a:cs typeface="Calibri"/>
              </a:defRPr>
            </a:lvl1pPr>
          </a:lstStyle>
          <a:p>
            <a:r>
              <a:rPr lang="ru-RU" sz="1500" dirty="0"/>
              <a:t>Физические лица, заинтересованные в начале осуществления предпринимательской деятельности в области инноваций, зарегистрированные на территории Краснодарского края</a:t>
            </a:r>
          </a:p>
        </p:txBody>
      </p:sp>
      <p:sp>
        <p:nvSpPr>
          <p:cNvPr id="74" name="object 2">
            <a:extLst>
              <a:ext uri="{FF2B5EF4-FFF2-40B4-BE49-F238E27FC236}">
                <a16:creationId xmlns:a16="http://schemas.microsoft.com/office/drawing/2014/main" id="{4E95CA2E-4AC7-A264-DA7B-D50B0C9C216A}"/>
              </a:ext>
            </a:extLst>
          </p:cNvPr>
          <p:cNvSpPr/>
          <p:nvPr/>
        </p:nvSpPr>
        <p:spPr>
          <a:xfrm>
            <a:off x="0" y="0"/>
            <a:ext cx="12192000" cy="849701"/>
          </a:xfrm>
          <a:custGeom>
            <a:avLst/>
            <a:gdLst/>
            <a:ahLst/>
            <a:cxnLst/>
            <a:rect l="l" t="t" r="r" b="b"/>
            <a:pathLst>
              <a:path w="12192000" h="1202055">
                <a:moveTo>
                  <a:pt x="12192000" y="0"/>
                </a:moveTo>
                <a:lnTo>
                  <a:pt x="0" y="0"/>
                </a:lnTo>
                <a:lnTo>
                  <a:pt x="0" y="1201927"/>
                </a:lnTo>
                <a:lnTo>
                  <a:pt x="12192000" y="1201927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9CD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object 3">
            <a:extLst>
              <a:ext uri="{FF2B5EF4-FFF2-40B4-BE49-F238E27FC236}">
                <a16:creationId xmlns:a16="http://schemas.microsoft.com/office/drawing/2014/main" id="{62600B1A-651A-A7A5-F057-A895FE475D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03317" y="24439"/>
            <a:ext cx="5746460" cy="730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</a:pPr>
            <a:r>
              <a:rPr sz="2400" b="1" spc="-25" dirty="0"/>
              <a:t>С</a:t>
            </a:r>
            <a:r>
              <a:rPr lang="ru-RU" sz="2400" b="1" spc="-30" dirty="0"/>
              <a:t>истема</a:t>
            </a:r>
            <a:r>
              <a:rPr sz="2400" b="1" spc="-40" dirty="0"/>
              <a:t> </a:t>
            </a:r>
            <a:r>
              <a:rPr lang="ru-RU" sz="2400" b="1" spc="-5" dirty="0"/>
              <a:t>мер</a:t>
            </a:r>
            <a:r>
              <a:rPr sz="2400" b="1" spc="-5" dirty="0"/>
              <a:t> </a:t>
            </a:r>
            <a:r>
              <a:rPr lang="ru-RU" sz="2400" b="1" spc="-30" dirty="0"/>
              <a:t>государственной</a:t>
            </a:r>
            <a:r>
              <a:rPr sz="2400" b="1" spc="-140" dirty="0"/>
              <a:t> </a:t>
            </a:r>
            <a:r>
              <a:rPr lang="ru-RU" sz="2400" b="1" spc="-30" dirty="0"/>
              <a:t>поддержки</a:t>
            </a:r>
            <a:r>
              <a:rPr lang="ru-RU" sz="2400" b="1" dirty="0"/>
              <a:t>, оказываемой Фондом</a:t>
            </a:r>
            <a:endParaRPr sz="2400" b="1" dirty="0"/>
          </a:p>
        </p:txBody>
      </p:sp>
      <p:pic>
        <p:nvPicPr>
          <p:cNvPr id="76" name="object 4">
            <a:extLst>
              <a:ext uri="{FF2B5EF4-FFF2-40B4-BE49-F238E27FC236}">
                <a16:creationId xmlns:a16="http://schemas.microsoft.com/office/drawing/2014/main" id="{26E55D03-F153-A031-57B5-282AF05944B4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7117" y="193258"/>
            <a:ext cx="944178" cy="476095"/>
          </a:xfrm>
          <a:prstGeom prst="rect">
            <a:avLst/>
          </a:prstGeom>
        </p:spPr>
      </p:pic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3F95F0CB-30AC-29F2-F7A7-6A710F91CC20}"/>
              </a:ext>
            </a:extLst>
          </p:cNvPr>
          <p:cNvSpPr/>
          <p:nvPr/>
        </p:nvSpPr>
        <p:spPr>
          <a:xfrm>
            <a:off x="0" y="1469131"/>
            <a:ext cx="12192000" cy="536590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A592D5A-840D-0A1B-C938-7FA0486D04D5}"/>
              </a:ext>
            </a:extLst>
          </p:cNvPr>
          <p:cNvSpPr txBox="1"/>
          <p:nvPr/>
        </p:nvSpPr>
        <p:spPr>
          <a:xfrm>
            <a:off x="656121" y="1571200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УСЛУГИ</a:t>
            </a: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1A493A6-2149-97F5-3387-C2E17B2666DB}"/>
              </a:ext>
            </a:extLst>
          </p:cNvPr>
          <p:cNvSpPr txBox="1"/>
          <p:nvPr/>
        </p:nvSpPr>
        <p:spPr>
          <a:xfrm>
            <a:off x="7071138" y="1568149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ПОЛУЧАТЕЛИ</a:t>
            </a: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48C32F8-1552-2A90-FB4E-4758112F93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04" y="6061116"/>
            <a:ext cx="536590" cy="53659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C9C94EA7-9296-A972-6562-E209D4BC5D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4279" y="6208405"/>
            <a:ext cx="158510" cy="15241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09AB068-BBC9-6742-550A-8244792DF9D6}"/>
              </a:ext>
            </a:extLst>
          </p:cNvPr>
          <p:cNvSpPr txBox="1"/>
          <p:nvPr/>
        </p:nvSpPr>
        <p:spPr>
          <a:xfrm>
            <a:off x="1272454" y="6115334"/>
            <a:ext cx="4010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4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Организация участия в выставках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: пятиугольник 12">
            <a:extLst>
              <a:ext uri="{FF2B5EF4-FFF2-40B4-BE49-F238E27FC236}">
                <a16:creationId xmlns:a16="http://schemas.microsoft.com/office/drawing/2014/main" id="{1D34F612-841A-2053-DF6C-3DB1B1537EB1}"/>
              </a:ext>
            </a:extLst>
          </p:cNvPr>
          <p:cNvSpPr/>
          <p:nvPr/>
        </p:nvSpPr>
        <p:spPr>
          <a:xfrm rot="16200000" flipH="1">
            <a:off x="749243" y="2247472"/>
            <a:ext cx="1608598" cy="2465846"/>
          </a:xfrm>
          <a:prstGeom prst="homePlate">
            <a:avLst>
              <a:gd name="adj" fmla="val 47418"/>
            </a:avLst>
          </a:prstGeom>
          <a:solidFill>
            <a:srgbClr val="DD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Стрелка: пятиугольник 15">
            <a:extLst>
              <a:ext uri="{FF2B5EF4-FFF2-40B4-BE49-F238E27FC236}">
                <a16:creationId xmlns:a16="http://schemas.microsoft.com/office/drawing/2014/main" id="{72CB4EB5-A8DA-A260-7515-B6539DC55B9D}"/>
              </a:ext>
            </a:extLst>
          </p:cNvPr>
          <p:cNvSpPr/>
          <p:nvPr/>
        </p:nvSpPr>
        <p:spPr>
          <a:xfrm rot="16200000" flipH="1">
            <a:off x="9917094" y="2215996"/>
            <a:ext cx="1608598" cy="2465845"/>
          </a:xfrm>
          <a:prstGeom prst="homePlate">
            <a:avLst>
              <a:gd name="adj" fmla="val 47418"/>
            </a:avLst>
          </a:prstGeom>
          <a:solidFill>
            <a:srgbClr val="DD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Стрелка: пятиугольник 14">
            <a:extLst>
              <a:ext uri="{FF2B5EF4-FFF2-40B4-BE49-F238E27FC236}">
                <a16:creationId xmlns:a16="http://schemas.microsoft.com/office/drawing/2014/main" id="{A1BD48BB-F933-9CB1-3B57-A16C7AD6778A}"/>
              </a:ext>
            </a:extLst>
          </p:cNvPr>
          <p:cNvSpPr/>
          <p:nvPr/>
        </p:nvSpPr>
        <p:spPr>
          <a:xfrm rot="16200000" flipH="1">
            <a:off x="6749089" y="2233232"/>
            <a:ext cx="1608598" cy="2465846"/>
          </a:xfrm>
          <a:prstGeom prst="homePlate">
            <a:avLst>
              <a:gd name="adj" fmla="val 47418"/>
            </a:avLst>
          </a:prstGeom>
          <a:solidFill>
            <a:srgbClr val="DD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Стрелка: пятиугольник 13">
            <a:extLst>
              <a:ext uri="{FF2B5EF4-FFF2-40B4-BE49-F238E27FC236}">
                <a16:creationId xmlns:a16="http://schemas.microsoft.com/office/drawing/2014/main" id="{EDDA14D9-52D5-E877-9A71-F1D23997944C}"/>
              </a:ext>
            </a:extLst>
          </p:cNvPr>
          <p:cNvSpPr/>
          <p:nvPr/>
        </p:nvSpPr>
        <p:spPr>
          <a:xfrm rot="16200000" flipH="1">
            <a:off x="3650943" y="2247472"/>
            <a:ext cx="1608598" cy="2465846"/>
          </a:xfrm>
          <a:prstGeom prst="homePlate">
            <a:avLst>
              <a:gd name="adj" fmla="val 47418"/>
            </a:avLst>
          </a:prstGeom>
          <a:solidFill>
            <a:srgbClr val="DD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CB0DF7D-A96B-3C68-77D2-013DA1B6692D}"/>
              </a:ext>
            </a:extLst>
          </p:cNvPr>
          <p:cNvSpPr/>
          <p:nvPr/>
        </p:nvSpPr>
        <p:spPr>
          <a:xfrm>
            <a:off x="0" y="0"/>
            <a:ext cx="12192000" cy="1202055"/>
          </a:xfrm>
          <a:custGeom>
            <a:avLst/>
            <a:gdLst/>
            <a:ahLst/>
            <a:cxnLst/>
            <a:rect l="l" t="t" r="r" b="b"/>
            <a:pathLst>
              <a:path w="12192000" h="1202055">
                <a:moveTo>
                  <a:pt x="12192000" y="0"/>
                </a:moveTo>
                <a:lnTo>
                  <a:pt x="0" y="0"/>
                </a:lnTo>
                <a:lnTo>
                  <a:pt x="0" y="1201927"/>
                </a:lnTo>
                <a:lnTo>
                  <a:pt x="12192000" y="1201927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9CD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C00A9D78-6B73-E8AD-6757-FE78947D1C0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063" y="358140"/>
            <a:ext cx="1147572" cy="5288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7F2F62-B8C7-70B8-9102-25B20C81A5B5}"/>
              </a:ext>
            </a:extLst>
          </p:cNvPr>
          <p:cNvSpPr txBox="1"/>
          <p:nvPr/>
        </p:nvSpPr>
        <p:spPr>
          <a:xfrm>
            <a:off x="6207853" y="277861"/>
            <a:ext cx="58655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spc="-25" dirty="0">
                <a:solidFill>
                  <a:schemeClr val="bg1"/>
                </a:solidFill>
              </a:rPr>
              <a:t>Механизм сопровождения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363764-2131-426E-01D2-929A3EEECE6A}"/>
              </a:ext>
            </a:extLst>
          </p:cNvPr>
          <p:cNvSpPr txBox="1"/>
          <p:nvPr/>
        </p:nvSpPr>
        <p:spPr>
          <a:xfrm>
            <a:off x="478502" y="2784026"/>
            <a:ext cx="21529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/>
              <a:t>Консультации по вопросам  развития инновационного проекта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003B73-E49F-5153-4095-2F23EA53E19B}"/>
              </a:ext>
            </a:extLst>
          </p:cNvPr>
          <p:cNvSpPr txBox="1"/>
          <p:nvPr/>
        </p:nvSpPr>
        <p:spPr>
          <a:xfrm>
            <a:off x="3330001" y="2784026"/>
            <a:ext cx="23062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/>
              <a:t>подбор механизма привлечения финансирования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6D6517-09B6-8B9A-3E32-B03A25750C44}"/>
              </a:ext>
            </a:extLst>
          </p:cNvPr>
          <p:cNvSpPr txBox="1"/>
          <p:nvPr/>
        </p:nvSpPr>
        <p:spPr>
          <a:xfrm>
            <a:off x="6401708" y="2784026"/>
            <a:ext cx="23062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организация рабочих групп с РОИВ, ОМСУ </a:t>
            </a:r>
          </a:p>
          <a:p>
            <a:pPr algn="ctr"/>
            <a:r>
              <a:rPr lang="ru-RU" sz="1400" b="1" dirty="0"/>
              <a:t>и иными организациями</a:t>
            </a:r>
            <a:endParaRPr lang="en-US" sz="1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32EF97-F689-CEAE-3F71-242EDB0E81B6}"/>
              </a:ext>
            </a:extLst>
          </p:cNvPr>
          <p:cNvSpPr txBox="1"/>
          <p:nvPr/>
        </p:nvSpPr>
        <p:spPr>
          <a:xfrm>
            <a:off x="9522263" y="2676096"/>
            <a:ext cx="23881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Разработка дорожной карты развития проекта с учетом механизмов господдержки</a:t>
            </a:r>
            <a:endParaRPr lang="en-US" sz="1400" b="1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230BD62E-C79F-5DD6-CE15-F766F9402D8E}"/>
              </a:ext>
            </a:extLst>
          </p:cNvPr>
          <p:cNvSpPr/>
          <p:nvPr/>
        </p:nvSpPr>
        <p:spPr>
          <a:xfrm>
            <a:off x="1082180" y="3752670"/>
            <a:ext cx="931173" cy="8025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590B1FEE-6D73-11D8-E1BF-8FD11839901B}"/>
              </a:ext>
            </a:extLst>
          </p:cNvPr>
          <p:cNvSpPr/>
          <p:nvPr/>
        </p:nvSpPr>
        <p:spPr>
          <a:xfrm>
            <a:off x="4011067" y="3766368"/>
            <a:ext cx="931173" cy="8025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40A7B961-7D0C-3C47-DE28-11C2FC9D04F3}"/>
              </a:ext>
            </a:extLst>
          </p:cNvPr>
          <p:cNvSpPr/>
          <p:nvPr/>
        </p:nvSpPr>
        <p:spPr>
          <a:xfrm>
            <a:off x="7082772" y="3751583"/>
            <a:ext cx="931173" cy="8025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10206BB5-15C5-5AAB-590C-E4D1282CA1E2}"/>
              </a:ext>
            </a:extLst>
          </p:cNvPr>
          <p:cNvSpPr/>
          <p:nvPr/>
        </p:nvSpPr>
        <p:spPr>
          <a:xfrm>
            <a:off x="10250777" y="3751583"/>
            <a:ext cx="931173" cy="8025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Рисунок 31" descr="Целевая аудитория">
            <a:extLst>
              <a:ext uri="{FF2B5EF4-FFF2-40B4-BE49-F238E27FC236}">
                <a16:creationId xmlns:a16="http://schemas.microsoft.com/office/drawing/2014/main" id="{645864FF-7353-597F-A73E-350AFD3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8452" y="3906601"/>
            <a:ext cx="1080693" cy="1080693"/>
          </a:xfrm>
          <a:prstGeom prst="rect">
            <a:avLst/>
          </a:prstGeom>
        </p:spPr>
      </p:pic>
      <p:pic>
        <p:nvPicPr>
          <p:cNvPr id="33" name="Рисунок 32" descr="Конференц-зал">
            <a:extLst>
              <a:ext uri="{FF2B5EF4-FFF2-40B4-BE49-F238E27FC236}">
                <a16:creationId xmlns:a16="http://schemas.microsoft.com/office/drawing/2014/main" id="{D772CAF7-2827-859B-D9D3-4AAF798BAC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97826" y="3871948"/>
            <a:ext cx="1080692" cy="1080692"/>
          </a:xfrm>
          <a:prstGeom prst="rect">
            <a:avLst/>
          </a:prstGeom>
        </p:spPr>
      </p:pic>
      <p:pic>
        <p:nvPicPr>
          <p:cNvPr id="34" name="Рисунок 33" descr="Портфель">
            <a:extLst>
              <a:ext uri="{FF2B5EF4-FFF2-40B4-BE49-F238E27FC236}">
                <a16:creationId xmlns:a16="http://schemas.microsoft.com/office/drawing/2014/main" id="{4B24670C-9B12-9B40-AA87-5D1759550D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09265" y="3968519"/>
            <a:ext cx="914400" cy="914400"/>
          </a:xfrm>
          <a:prstGeom prst="rect">
            <a:avLst/>
          </a:prstGeom>
        </p:spPr>
      </p:pic>
      <p:pic>
        <p:nvPicPr>
          <p:cNvPr id="35" name="Рисунок 34" descr="Сборник схем">
            <a:extLst>
              <a:ext uri="{FF2B5EF4-FFF2-40B4-BE49-F238E27FC236}">
                <a16:creationId xmlns:a16="http://schemas.microsoft.com/office/drawing/2014/main" id="{647931F7-228C-AB57-6C3B-7E9CE95107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98951" y="3906603"/>
            <a:ext cx="954107" cy="95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2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5855" y="0"/>
            <a:ext cx="10296145" cy="6857998"/>
            <a:chOff x="1895855" y="0"/>
            <a:chExt cx="10296145" cy="6857998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5855" y="3404615"/>
              <a:ext cx="5567172" cy="345338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1872" y="0"/>
              <a:ext cx="7120128" cy="685799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4540" y="2289048"/>
              <a:ext cx="216408" cy="21488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79591" y="4323445"/>
              <a:ext cx="216408" cy="2148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11595" y="5233630"/>
              <a:ext cx="152400" cy="21640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336029" y="2146808"/>
            <a:ext cx="4651375" cy="3726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</a:t>
            </a:r>
            <a:r>
              <a:rPr kumimoji="0" sz="2400" b="0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861</a:t>
            </a:r>
            <a:r>
              <a:rPr kumimoji="0" sz="24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991</a:t>
            </a:r>
            <a:r>
              <a:rPr kumimoji="0" sz="2400" b="0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25</a:t>
            </a:r>
            <a:r>
              <a:rPr kumimoji="0" sz="24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50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heavy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alibri"/>
                <a:ea typeface="+mn-ea"/>
                <a:cs typeface="Calibri"/>
                <a:hlinkClick r:id="rId7"/>
              </a:rPr>
              <a:t>www.innofund23.ru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innofund23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476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heavy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alibri"/>
                <a:ea typeface="+mn-ea"/>
                <a:cs typeface="Calibri"/>
                <a:hlinkClick r:id="rId8"/>
              </a:rPr>
              <a:t>info@innofund23.ru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476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К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р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а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с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н</a:t>
            </a:r>
            <a:r>
              <a:rPr kumimoji="0" sz="2400" b="0" i="0" u="none" strike="noStrike" kern="1200" cap="none" spc="-1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о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д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ар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у</a:t>
            </a: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л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2400" b="0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Севе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рн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а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я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</a:t>
            </a:r>
            <a:r>
              <a:rPr kumimoji="0" sz="2400" b="0" i="0" u="none" strike="noStrike" kern="120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405,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4765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Инновационный</a:t>
            </a:r>
            <a:r>
              <a:rPr kumimoji="0" sz="2400" b="0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центр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«Аквариум»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6471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К</a:t>
            </a:r>
            <a:r>
              <a:rPr spc="-25" dirty="0"/>
              <a:t>о</a:t>
            </a:r>
            <a:r>
              <a:rPr spc="-5" dirty="0"/>
              <a:t>н</a:t>
            </a:r>
            <a:r>
              <a:rPr spc="-30" dirty="0"/>
              <a:t>т</a:t>
            </a:r>
            <a:r>
              <a:rPr spc="-5" dirty="0"/>
              <a:t>а</a:t>
            </a:r>
            <a:r>
              <a:rPr spc="-25" dirty="0"/>
              <a:t>к</a:t>
            </a:r>
            <a:r>
              <a:rPr spc="-20" dirty="0"/>
              <a:t>т</a:t>
            </a:r>
            <a:r>
              <a:rPr spc="-5" dirty="0"/>
              <a:t>ы</a:t>
            </a:r>
            <a:r>
              <a:rPr spc="-110" dirty="0"/>
              <a:t> </a:t>
            </a:r>
            <a:r>
              <a:rPr spc="-25" dirty="0"/>
              <a:t>Ф</a:t>
            </a:r>
            <a:r>
              <a:rPr spc="-15" dirty="0"/>
              <a:t>о</a:t>
            </a:r>
            <a:r>
              <a:rPr spc="-5" dirty="0"/>
              <a:t>н</a:t>
            </a:r>
            <a:r>
              <a:rPr spc="-25" dirty="0"/>
              <a:t>д</a:t>
            </a:r>
            <a:r>
              <a:rPr spc="-5" dirty="0"/>
              <a:t>а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0" y="83819"/>
            <a:ext cx="12036552" cy="4680205"/>
            <a:chOff x="0" y="83819"/>
            <a:chExt cx="12036552" cy="4680205"/>
          </a:xfrm>
        </p:grpSpPr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2104" y="801624"/>
              <a:ext cx="3221736" cy="211683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3163824"/>
              <a:ext cx="1290827" cy="16002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54039" y="2773680"/>
              <a:ext cx="630936" cy="63093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29800" y="83819"/>
              <a:ext cx="2206752" cy="221132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36049" y="3601212"/>
              <a:ext cx="278891" cy="2682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186</Words>
  <Application>Microsoft Office PowerPoint</Application>
  <PresentationFormat>Широкоэкранный</PresentationFormat>
  <Paragraphs>39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Times New Roman</vt:lpstr>
      <vt:lpstr>Wingdings 3</vt:lpstr>
      <vt:lpstr>Office Theme</vt:lpstr>
      <vt:lpstr>1_Тема Office</vt:lpstr>
      <vt:lpstr>Сектор</vt:lpstr>
      <vt:lpstr>Презентация PowerPoint</vt:lpstr>
      <vt:lpstr>Система мер государственной поддержки, оказываемой Фондом</vt:lpstr>
      <vt:lpstr>Презентация PowerPoint</vt:lpstr>
      <vt:lpstr>Контакты Фонда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Фонд развития инноваций Краснодарского края</dc:title>
  <dc:creator>Фонд</dc:creator>
  <cp:lastModifiedBy>k.monin</cp:lastModifiedBy>
  <cp:revision>91</cp:revision>
  <dcterms:created xsi:type="dcterms:W3CDTF">2023-03-02T07:26:33Z</dcterms:created>
  <dcterms:modified xsi:type="dcterms:W3CDTF">2024-11-19T11:39:19Z</dcterms:modified>
</cp:coreProperties>
</file>