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6" r:id="rId2"/>
    <p:sldId id="304" r:id="rId3"/>
    <p:sldId id="305" r:id="rId4"/>
    <p:sldId id="306" r:id="rId5"/>
    <p:sldId id="307" r:id="rId6"/>
    <p:sldId id="308" r:id="rId7"/>
    <p:sldId id="309" r:id="rId8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70"/>
    <a:srgbClr val="181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70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72493" cy="500385"/>
          </a:xfrm>
          <a:prstGeom prst="rect">
            <a:avLst/>
          </a:prstGeom>
        </p:spPr>
        <p:txBody>
          <a:bodyPr vert="horz" lIns="92626" tIns="46313" rIns="92626" bIns="463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911" y="5"/>
            <a:ext cx="2972492" cy="500385"/>
          </a:xfrm>
          <a:prstGeom prst="rect">
            <a:avLst/>
          </a:prstGeom>
        </p:spPr>
        <p:txBody>
          <a:bodyPr vert="horz" lIns="92626" tIns="46313" rIns="92626" bIns="46313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84875" cy="3367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6" tIns="46313" rIns="92626" bIns="463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963" y="4803064"/>
            <a:ext cx="5486079" cy="3928185"/>
          </a:xfrm>
          <a:prstGeom prst="rect">
            <a:avLst/>
          </a:prstGeom>
        </p:spPr>
        <p:txBody>
          <a:bodyPr vert="horz" lIns="92626" tIns="46313" rIns="92626" bIns="463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78641"/>
            <a:ext cx="2972493" cy="500385"/>
          </a:xfrm>
          <a:prstGeom prst="rect">
            <a:avLst/>
          </a:prstGeom>
        </p:spPr>
        <p:txBody>
          <a:bodyPr vert="horz" lIns="92626" tIns="46313" rIns="92626" bIns="463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911" y="9478641"/>
            <a:ext cx="2972492" cy="500385"/>
          </a:xfrm>
          <a:prstGeom prst="rect">
            <a:avLst/>
          </a:prstGeom>
        </p:spPr>
        <p:txBody>
          <a:bodyPr vert="horz" lIns="92626" tIns="46313" rIns="92626" bIns="46313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5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9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6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4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" y="707770"/>
            <a:ext cx="12182845" cy="6125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ПРОГНОЗ РАЗВИТИЯ ЭКЗОГЕННЫХ  ГЕОЛОГИЧЕСКИХ ПРОЦЕССОВ НА ТЕРРИТОРИИ КРАСНОДАРСКОГО КРАЯ</a:t>
            </a:r>
          </a:p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(по информации Министерства природных ресурсов и экологии Российской Федерации  - ФГБУ «</a:t>
            </a:r>
            <a:r>
              <a:rPr lang="ru-RU" dirty="0" err="1">
                <a:solidFill>
                  <a:schemeClr val="bg1"/>
                </a:solidFill>
                <a:latin typeface="Times New Roman"/>
                <a:cs typeface="Times New Roman"/>
              </a:rPr>
              <a:t>Гидроспецгеология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»)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(НА 20.06.2025)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19.06.2025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А.Ю. Годлевская</a:t>
            </a:r>
          </a:p>
          <a:p>
            <a:pPr defTabSz="1727942">
              <a:spcBef>
                <a:spcPct val="0"/>
              </a:spcBef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6" name="Соединительная линия уступом 425"/>
          <p:cNvCxnSpPr/>
          <p:nvPr/>
        </p:nvCxnSpPr>
        <p:spPr>
          <a:xfrm rot="16200000" flipV="1">
            <a:off x="3169503" y="2087892"/>
            <a:ext cx="2468117" cy="3209308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Соединительная линия уступом 426"/>
          <p:cNvCxnSpPr>
            <a:stCxn id="444" idx="2"/>
          </p:cNvCxnSpPr>
          <p:nvPr/>
        </p:nvCxnSpPr>
        <p:spPr>
          <a:xfrm rot="10800000">
            <a:off x="2782721" y="2102793"/>
            <a:ext cx="6124582" cy="2206362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Соединительная линия уступом 427"/>
          <p:cNvCxnSpPr>
            <a:stCxn id="448" idx="6"/>
          </p:cNvCxnSpPr>
          <p:nvPr/>
        </p:nvCxnSpPr>
        <p:spPr>
          <a:xfrm flipV="1">
            <a:off x="6978744" y="6175950"/>
            <a:ext cx="3389111" cy="26444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07" y="747551"/>
            <a:ext cx="116688" cy="1357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0" name="Прямоугольник 429"/>
          <p:cNvSpPr/>
          <p:nvPr/>
        </p:nvSpPr>
        <p:spPr>
          <a:xfrm>
            <a:off x="8141824" y="724612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431" name="Соединительная линия уступом 430"/>
          <p:cNvCxnSpPr>
            <a:stCxn id="449" idx="6"/>
          </p:cNvCxnSpPr>
          <p:nvPr/>
        </p:nvCxnSpPr>
        <p:spPr>
          <a:xfrm flipV="1">
            <a:off x="6622936" y="2116283"/>
            <a:ext cx="2571435" cy="403510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extBox 431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585136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aphicFrame>
        <p:nvGraphicFramePr>
          <p:cNvPr id="437" name="Таблица 4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73547"/>
              </p:ext>
            </p:extLst>
          </p:nvPr>
        </p:nvGraphicFramePr>
        <p:xfrm>
          <a:off x="23224" y="734855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8" name="Прямоугольник 437"/>
          <p:cNvSpPr/>
          <p:nvPr/>
        </p:nvSpPr>
        <p:spPr>
          <a:xfrm>
            <a:off x="23224" y="4581128"/>
            <a:ext cx="2262464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439" name="Прямоугольник 438"/>
          <p:cNvSpPr/>
          <p:nvPr/>
        </p:nvSpPr>
        <p:spPr>
          <a:xfrm>
            <a:off x="-2328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440" name="Овал 439"/>
          <p:cNvSpPr/>
          <p:nvPr/>
        </p:nvSpPr>
        <p:spPr>
          <a:xfrm>
            <a:off x="6008882" y="4908139"/>
            <a:ext cx="166297" cy="12233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1" name="Овал 440"/>
          <p:cNvSpPr/>
          <p:nvPr/>
        </p:nvSpPr>
        <p:spPr>
          <a:xfrm>
            <a:off x="4929098" y="5113472"/>
            <a:ext cx="166297" cy="12233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Овал 441"/>
          <p:cNvSpPr/>
          <p:nvPr/>
        </p:nvSpPr>
        <p:spPr>
          <a:xfrm>
            <a:off x="2985269" y="4258216"/>
            <a:ext cx="166297" cy="122339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3" name="Овал 442"/>
          <p:cNvSpPr/>
          <p:nvPr/>
        </p:nvSpPr>
        <p:spPr>
          <a:xfrm>
            <a:off x="5664202" y="4466277"/>
            <a:ext cx="166297" cy="12233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" name="Овал 443"/>
          <p:cNvSpPr/>
          <p:nvPr/>
        </p:nvSpPr>
        <p:spPr>
          <a:xfrm>
            <a:off x="8907303" y="4247985"/>
            <a:ext cx="166297" cy="12233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5" name="Соединительная линия уступом 444"/>
          <p:cNvCxnSpPr>
            <a:stCxn id="443" idx="0"/>
            <a:endCxn id="439" idx="2"/>
          </p:cNvCxnSpPr>
          <p:nvPr/>
        </p:nvCxnSpPr>
        <p:spPr>
          <a:xfrm rot="16200000" flipV="1">
            <a:off x="2809456" y="1528381"/>
            <a:ext cx="1539241" cy="4336551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Соединительная линия уступом 445"/>
          <p:cNvCxnSpPr>
            <a:stCxn id="442" idx="2"/>
            <a:endCxn id="438" idx="0"/>
          </p:cNvCxnSpPr>
          <p:nvPr/>
        </p:nvCxnSpPr>
        <p:spPr>
          <a:xfrm rot="10800000" flipV="1">
            <a:off x="1154457" y="4319386"/>
            <a:ext cx="1830813" cy="261742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Соединительная линия уступом 446"/>
          <p:cNvCxnSpPr>
            <a:stCxn id="441" idx="4"/>
            <a:endCxn id="438" idx="2"/>
          </p:cNvCxnSpPr>
          <p:nvPr/>
        </p:nvCxnSpPr>
        <p:spPr>
          <a:xfrm rot="5400000" flipH="1">
            <a:off x="3023400" y="3246964"/>
            <a:ext cx="119904" cy="3857791"/>
          </a:xfrm>
          <a:prstGeom prst="bentConnector3">
            <a:avLst>
              <a:gd name="adj1" fmla="val -1906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Овал 447"/>
          <p:cNvSpPr/>
          <p:nvPr/>
        </p:nvSpPr>
        <p:spPr>
          <a:xfrm>
            <a:off x="6812447" y="6379227"/>
            <a:ext cx="166297" cy="122339"/>
          </a:xfrm>
          <a:prstGeom prst="ellipse">
            <a:avLst/>
          </a:prstGeom>
          <a:solidFill>
            <a:srgbClr val="FF777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9" name="Овал 448"/>
          <p:cNvSpPr/>
          <p:nvPr/>
        </p:nvSpPr>
        <p:spPr>
          <a:xfrm>
            <a:off x="6456639" y="6090218"/>
            <a:ext cx="166297" cy="12233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" name="Прямоугольник 449"/>
          <p:cNvSpPr/>
          <p:nvPr/>
        </p:nvSpPr>
        <p:spPr>
          <a:xfrm>
            <a:off x="10367855" y="4929856"/>
            <a:ext cx="1734552" cy="1332231"/>
          </a:xfrm>
          <a:prstGeom prst="rect">
            <a:avLst/>
          </a:prstGeom>
          <a:solidFill>
            <a:srgbClr val="FF777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</a:t>
            </a:r>
            <a:r>
              <a:rPr lang="ru-RU" sz="900" b="1" dirty="0" smtClean="0">
                <a:solidFill>
                  <a:sysClr val="windowText" lastClr="000000"/>
                </a:solidFill>
                <a:latin typeface="Times New Roman"/>
              </a:rPr>
              <a:t>МО г . Сочи </a:t>
            </a:r>
            <a:r>
              <a:rPr lang="ru-RU" sz="900" b="1" u="sng" dirty="0" smtClean="0">
                <a:solidFill>
                  <a:sysClr val="windowText" lastClr="000000"/>
                </a:solidFill>
                <a:latin typeface="Times New Roman"/>
              </a:rPr>
              <a:t>высокая активность </a:t>
            </a:r>
            <a:r>
              <a:rPr lang="ru-RU" sz="900" b="1" dirty="0" smtClean="0">
                <a:solidFill>
                  <a:sysClr val="windowText" lastClr="000000"/>
                </a:solidFill>
                <a:latin typeface="Times New Roman"/>
              </a:rPr>
              <a:t>экзогенных процессов</a:t>
            </a:r>
          </a:p>
          <a:p>
            <a:pPr marL="171450" indent="-171450" algn="ctr">
              <a:buFontTx/>
              <a:buChar char="-"/>
            </a:pPr>
            <a:r>
              <a:rPr lang="ru-RU" sz="900" dirty="0" smtClean="0">
                <a:solidFill>
                  <a:sysClr val="windowText" lastClr="000000"/>
                </a:solidFill>
                <a:latin typeface="Times New Roman"/>
              </a:rPr>
              <a:t>МО </a:t>
            </a:r>
            <a:r>
              <a:rPr lang="ru-RU" sz="900" dirty="0">
                <a:solidFill>
                  <a:sysClr val="windowText" lastClr="000000"/>
                </a:solidFill>
                <a:latin typeface="Times New Roman"/>
              </a:rPr>
              <a:t>г-к. Сочи, Лазаревский </a:t>
            </a:r>
            <a:r>
              <a:rPr lang="ru-RU" sz="900" dirty="0" smtClean="0">
                <a:solidFill>
                  <a:sysClr val="windowText" lastClr="000000"/>
                </a:solidFill>
                <a:latin typeface="Times New Roman"/>
              </a:rPr>
              <a:t>район</a:t>
            </a:r>
          </a:p>
          <a:p>
            <a:pPr marL="171450" indent="-171450" algn="ctr">
              <a:buFontTx/>
              <a:buChar char="-"/>
            </a:pPr>
            <a:r>
              <a:rPr lang="ru-RU" sz="900" dirty="0"/>
              <a:t>МО г-к. Сочи, перегон Дагомыс – Путевой пост, 1956км (район </a:t>
            </a:r>
            <a:r>
              <a:rPr lang="ru-RU" sz="900" dirty="0" err="1"/>
              <a:t>Мамайки</a:t>
            </a:r>
            <a:r>
              <a:rPr lang="ru-RU" sz="900" dirty="0"/>
              <a:t>)</a:t>
            </a:r>
          </a:p>
        </p:txBody>
      </p:sp>
      <p:grpSp>
        <p:nvGrpSpPr>
          <p:cNvPr id="451" name="Группа 450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452" name="Группа 45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477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503" name="Прямоугольник 502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4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499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0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1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502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453" name="Овал 452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Овал 475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5" name="TextBox 504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1262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7391167" y="6481342"/>
            <a:ext cx="1202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7" y="5731573"/>
            <a:ext cx="2070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9241282" y="3734239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445457" y="3996666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4965548" y="710232"/>
            <a:ext cx="1249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5974249" y="721939"/>
            <a:ext cx="2046992" cy="244194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514" name="Прямоугольник 513"/>
          <p:cNvSpPr/>
          <p:nvPr/>
        </p:nvSpPr>
        <p:spPr>
          <a:xfrm>
            <a:off x="10457448" y="2563066"/>
            <a:ext cx="1734552" cy="131841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</a:t>
            </a:r>
            <a:r>
              <a:rPr lang="ru-RU" sz="900" b="1" dirty="0" smtClean="0">
                <a:solidFill>
                  <a:sysClr val="windowText" lastClr="000000"/>
                </a:solidFill>
                <a:latin typeface="Times New Roman"/>
              </a:rPr>
              <a:t>процессов, в МО г . Сочи высокая активность экзогенных процессов</a:t>
            </a:r>
            <a:endParaRPr lang="ru-RU" sz="9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89" y="957365"/>
            <a:ext cx="2040933" cy="1139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578118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709452"/>
            <a:ext cx="12184652" cy="6132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ЭКЗОГЕННЫМ ГЕОЛОГИЧЕСКИМ ПРОЦЕССАМ </a:t>
            </a:r>
          </a:p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МО Г-К. СОЧИ  КРАСНОДАРСКОГО КРАЯ </a:t>
            </a:r>
            <a:endParaRPr lang="ru-RU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(НА 20.06.2025)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9790367" y="4264515"/>
            <a:ext cx="1642837" cy="1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61" name="Группа 460"/>
          <p:cNvGrpSpPr/>
          <p:nvPr/>
        </p:nvGrpSpPr>
        <p:grpSpPr>
          <a:xfrm>
            <a:off x="9599947" y="2295971"/>
            <a:ext cx="2666127" cy="2231464"/>
            <a:chOff x="6759623" y="3727167"/>
            <a:chExt cx="2209590" cy="2715583"/>
          </a:xfrm>
        </p:grpSpPr>
        <p:sp>
          <p:nvSpPr>
            <p:cNvPr id="462" name="Rectangle 93"/>
            <p:cNvSpPr>
              <a:spLocks noChangeArrowheads="1"/>
            </p:cNvSpPr>
            <p:nvPr/>
          </p:nvSpPr>
          <p:spPr bwMode="auto">
            <a:xfrm>
              <a:off x="6759623" y="3767477"/>
              <a:ext cx="2134158" cy="2015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321">
                <a:defRPr/>
              </a:pPr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Text Box 97"/>
            <p:cNvSpPr txBox="1">
              <a:spLocks noChangeArrowheads="1"/>
            </p:cNvSpPr>
            <p:nvPr/>
          </p:nvSpPr>
          <p:spPr bwMode="auto">
            <a:xfrm>
              <a:off x="7274325" y="3727167"/>
              <a:ext cx="1606383" cy="24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</a:p>
          </p:txBody>
        </p:sp>
        <p:sp>
          <p:nvSpPr>
            <p:cNvPr id="464" name="Text Box 97"/>
            <p:cNvSpPr txBox="1">
              <a:spLocks noChangeArrowheads="1"/>
            </p:cNvSpPr>
            <p:nvPr/>
          </p:nvSpPr>
          <p:spPr bwMode="auto">
            <a:xfrm>
              <a:off x="7187581" y="6232909"/>
              <a:ext cx="1609849" cy="20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5" name="TextBox 10"/>
            <p:cNvSpPr txBox="1"/>
            <p:nvPr/>
          </p:nvSpPr>
          <p:spPr>
            <a:xfrm>
              <a:off x="6783507" y="4954279"/>
              <a:ext cx="591514" cy="20474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321"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Город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6" name="Text Box 97"/>
            <p:cNvSpPr txBox="1">
              <a:spLocks noChangeArrowheads="1"/>
            </p:cNvSpPr>
            <p:nvPr/>
          </p:nvSpPr>
          <p:spPr bwMode="auto">
            <a:xfrm>
              <a:off x="7138134" y="4914993"/>
              <a:ext cx="1831079" cy="34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7188">
                <a:tabLst>
                  <a:tab pos="85725" algn="l"/>
                </a:tabLst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	муниципальное образование</a:t>
              </a:r>
              <a:endPara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7" name="Text Box 97"/>
          <p:cNvSpPr txBox="1">
            <a:spLocks noChangeArrowheads="1"/>
          </p:cNvSpPr>
          <p:nvPr/>
        </p:nvSpPr>
        <p:spPr bwMode="auto">
          <a:xfrm>
            <a:off x="10052967" y="248047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железной дороге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8" name="Рисунок 4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67" y="2539323"/>
            <a:ext cx="200025" cy="190500"/>
          </a:xfrm>
          <a:prstGeom prst="rect">
            <a:avLst/>
          </a:prstGeom>
        </p:spPr>
      </p:pic>
      <p:pic>
        <p:nvPicPr>
          <p:cNvPr id="469" name="Рисунок 4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367" y="2747638"/>
            <a:ext cx="228600" cy="192414"/>
          </a:xfrm>
          <a:prstGeom prst="rect">
            <a:avLst/>
          </a:prstGeom>
        </p:spPr>
      </p:pic>
      <p:sp>
        <p:nvSpPr>
          <p:cNvPr id="470" name="Text Box 97"/>
          <p:cNvSpPr txBox="1">
            <a:spLocks noChangeArrowheads="1"/>
          </p:cNvSpPr>
          <p:nvPr/>
        </p:nvSpPr>
        <p:spPr bwMode="auto">
          <a:xfrm>
            <a:off x="10052967" y="2718506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автодорогах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" name="Рисунок 4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129" y="3001097"/>
            <a:ext cx="190500" cy="209550"/>
          </a:xfrm>
          <a:prstGeom prst="rect">
            <a:avLst/>
          </a:prstGeom>
        </p:spPr>
      </p:pic>
      <p:sp>
        <p:nvSpPr>
          <p:cNvPr id="472" name="Text Box 97"/>
          <p:cNvSpPr txBox="1">
            <a:spLocks noChangeArrowheads="1"/>
          </p:cNvSpPr>
          <p:nvPr/>
        </p:nvSpPr>
        <p:spPr bwMode="auto">
          <a:xfrm>
            <a:off x="10052967" y="301830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в населенных пунктах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3" name="Полилиния 472"/>
          <p:cNvSpPr/>
          <p:nvPr/>
        </p:nvSpPr>
        <p:spPr>
          <a:xfrm>
            <a:off x="9768713" y="3626893"/>
            <a:ext cx="233800" cy="124018"/>
          </a:xfrm>
          <a:custGeom>
            <a:avLst/>
            <a:gdLst>
              <a:gd name="connsiteX0" fmla="*/ 0 w 233800"/>
              <a:gd name="connsiteY0" fmla="*/ 123883 h 124018"/>
              <a:gd name="connsiteX1" fmla="*/ 42729 w 233800"/>
              <a:gd name="connsiteY1" fmla="*/ 29879 h 124018"/>
              <a:gd name="connsiteX2" fmla="*/ 136733 w 233800"/>
              <a:gd name="connsiteY2" fmla="*/ 123883 h 124018"/>
              <a:gd name="connsiteX3" fmla="*/ 222191 w 233800"/>
              <a:gd name="connsiteY3" fmla="*/ 4242 h 124018"/>
              <a:gd name="connsiteX4" fmla="*/ 230736 w 233800"/>
              <a:gd name="connsiteY4" fmla="*/ 38425 h 1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00" h="124018">
                <a:moveTo>
                  <a:pt x="0" y="123883"/>
                </a:moveTo>
                <a:cubicBezTo>
                  <a:pt x="9970" y="76881"/>
                  <a:pt x="19940" y="29879"/>
                  <a:pt x="42729" y="29879"/>
                </a:cubicBezTo>
                <a:cubicBezTo>
                  <a:pt x="65518" y="29879"/>
                  <a:pt x="106823" y="128156"/>
                  <a:pt x="136733" y="123883"/>
                </a:cubicBezTo>
                <a:cubicBezTo>
                  <a:pt x="166643" y="119610"/>
                  <a:pt x="206524" y="18485"/>
                  <a:pt x="222191" y="4242"/>
                </a:cubicBezTo>
                <a:cubicBezTo>
                  <a:pt x="237858" y="-10001"/>
                  <a:pt x="234297" y="14212"/>
                  <a:pt x="230736" y="384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Text Box 97"/>
          <p:cNvSpPr txBox="1">
            <a:spLocks noChangeArrowheads="1"/>
          </p:cNvSpPr>
          <p:nvPr/>
        </p:nvSpPr>
        <p:spPr bwMode="auto">
          <a:xfrm>
            <a:off x="10060361" y="3504090"/>
            <a:ext cx="2209410" cy="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7188">
              <a:tabLst>
                <a:tab pos="85725" algn="l"/>
              </a:tabLst>
              <a:defRPr/>
            </a:pP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границы муниципальных образований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6" name="TextBox 10"/>
          <p:cNvSpPr txBox="1"/>
          <p:nvPr/>
        </p:nvSpPr>
        <p:spPr>
          <a:xfrm>
            <a:off x="1449016" y="1610829"/>
            <a:ext cx="1046356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Вишневка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TextBox 10"/>
          <p:cNvSpPr txBox="1"/>
          <p:nvPr/>
        </p:nvSpPr>
        <p:spPr>
          <a:xfrm>
            <a:off x="6925446" y="6271461"/>
            <a:ext cx="1201604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с. Зубова Щель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19.06.2025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385021166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89"/>
            <a:ext cx="12192000" cy="61350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ЭКЗОГЕННЫМ ГЕОЛОГИЧЕСКИМ ПРОЦЕССАМ </a:t>
            </a:r>
          </a:p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МО Г-К. СОЧИ  КРАСНОДАРСКОГО КРАЯ </a:t>
            </a:r>
            <a:endParaRPr lang="ru-RU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(НА 20.06.2025)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20" name="Text Box 97"/>
          <p:cNvSpPr txBox="1">
            <a:spLocks noChangeArrowheads="1"/>
          </p:cNvSpPr>
          <p:nvPr/>
        </p:nvSpPr>
        <p:spPr bwMode="auto">
          <a:xfrm>
            <a:off x="9790367" y="4264515"/>
            <a:ext cx="1642837" cy="1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47" y="2295971"/>
            <a:ext cx="2666127" cy="2231464"/>
            <a:chOff x="6759623" y="3727167"/>
            <a:chExt cx="2209590" cy="2715583"/>
          </a:xfrm>
        </p:grpSpPr>
        <p:sp>
          <p:nvSpPr>
            <p:cNvPr id="423" name="Rectangle 93"/>
            <p:cNvSpPr>
              <a:spLocks noChangeArrowheads="1"/>
            </p:cNvSpPr>
            <p:nvPr/>
          </p:nvSpPr>
          <p:spPr bwMode="auto">
            <a:xfrm>
              <a:off x="6759623" y="3767477"/>
              <a:ext cx="2134158" cy="2015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321">
                <a:defRPr/>
              </a:pPr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Text Box 97"/>
            <p:cNvSpPr txBox="1">
              <a:spLocks noChangeArrowheads="1"/>
            </p:cNvSpPr>
            <p:nvPr/>
          </p:nvSpPr>
          <p:spPr bwMode="auto">
            <a:xfrm>
              <a:off x="7274325" y="3727167"/>
              <a:ext cx="1606383" cy="24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</a:p>
          </p:txBody>
        </p:sp>
        <p:sp>
          <p:nvSpPr>
            <p:cNvPr id="425" name="Text Box 97"/>
            <p:cNvSpPr txBox="1">
              <a:spLocks noChangeArrowheads="1"/>
            </p:cNvSpPr>
            <p:nvPr/>
          </p:nvSpPr>
          <p:spPr bwMode="auto">
            <a:xfrm>
              <a:off x="7187581" y="6232909"/>
              <a:ext cx="1609849" cy="20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6" name="TextBox 10"/>
            <p:cNvSpPr txBox="1"/>
            <p:nvPr/>
          </p:nvSpPr>
          <p:spPr>
            <a:xfrm>
              <a:off x="6783507" y="4954279"/>
              <a:ext cx="591514" cy="20474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321"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Город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Text Box 97"/>
            <p:cNvSpPr txBox="1">
              <a:spLocks noChangeArrowheads="1"/>
            </p:cNvSpPr>
            <p:nvPr/>
          </p:nvSpPr>
          <p:spPr bwMode="auto">
            <a:xfrm>
              <a:off x="7138134" y="4914993"/>
              <a:ext cx="1831079" cy="34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7188">
                <a:tabLst>
                  <a:tab pos="85725" algn="l"/>
                </a:tabLst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	муниципальное образование</a:t>
              </a:r>
              <a:endPara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8" name="Text Box 97"/>
          <p:cNvSpPr txBox="1">
            <a:spLocks noChangeArrowheads="1"/>
          </p:cNvSpPr>
          <p:nvPr/>
        </p:nvSpPr>
        <p:spPr bwMode="auto">
          <a:xfrm>
            <a:off x="10052967" y="248047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железной дороге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9" name="Рисунок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67" y="2539323"/>
            <a:ext cx="200025" cy="190500"/>
          </a:xfrm>
          <a:prstGeom prst="rect">
            <a:avLst/>
          </a:prstGeom>
        </p:spPr>
      </p:pic>
      <p:pic>
        <p:nvPicPr>
          <p:cNvPr id="430" name="Рисунок 4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367" y="2747638"/>
            <a:ext cx="228600" cy="192414"/>
          </a:xfrm>
          <a:prstGeom prst="rect">
            <a:avLst/>
          </a:prstGeom>
        </p:spPr>
      </p:pic>
      <p:sp>
        <p:nvSpPr>
          <p:cNvPr id="431" name="Text Box 97"/>
          <p:cNvSpPr txBox="1">
            <a:spLocks noChangeArrowheads="1"/>
          </p:cNvSpPr>
          <p:nvPr/>
        </p:nvSpPr>
        <p:spPr bwMode="auto">
          <a:xfrm>
            <a:off x="10052967" y="2718506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автодорогах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2" name="Рисунок 4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129" y="3001097"/>
            <a:ext cx="190500" cy="209550"/>
          </a:xfrm>
          <a:prstGeom prst="rect">
            <a:avLst/>
          </a:prstGeom>
        </p:spPr>
      </p:pic>
      <p:sp>
        <p:nvSpPr>
          <p:cNvPr id="433" name="Text Box 97"/>
          <p:cNvSpPr txBox="1">
            <a:spLocks noChangeArrowheads="1"/>
          </p:cNvSpPr>
          <p:nvPr/>
        </p:nvSpPr>
        <p:spPr bwMode="auto">
          <a:xfrm>
            <a:off x="10052967" y="301830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в населенных пунктах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Полилиния 433"/>
          <p:cNvSpPr/>
          <p:nvPr/>
        </p:nvSpPr>
        <p:spPr>
          <a:xfrm>
            <a:off x="9768713" y="3626893"/>
            <a:ext cx="233800" cy="124018"/>
          </a:xfrm>
          <a:custGeom>
            <a:avLst/>
            <a:gdLst>
              <a:gd name="connsiteX0" fmla="*/ 0 w 233800"/>
              <a:gd name="connsiteY0" fmla="*/ 123883 h 124018"/>
              <a:gd name="connsiteX1" fmla="*/ 42729 w 233800"/>
              <a:gd name="connsiteY1" fmla="*/ 29879 h 124018"/>
              <a:gd name="connsiteX2" fmla="*/ 136733 w 233800"/>
              <a:gd name="connsiteY2" fmla="*/ 123883 h 124018"/>
              <a:gd name="connsiteX3" fmla="*/ 222191 w 233800"/>
              <a:gd name="connsiteY3" fmla="*/ 4242 h 124018"/>
              <a:gd name="connsiteX4" fmla="*/ 230736 w 233800"/>
              <a:gd name="connsiteY4" fmla="*/ 38425 h 1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00" h="124018">
                <a:moveTo>
                  <a:pt x="0" y="123883"/>
                </a:moveTo>
                <a:cubicBezTo>
                  <a:pt x="9970" y="76881"/>
                  <a:pt x="19940" y="29879"/>
                  <a:pt x="42729" y="29879"/>
                </a:cubicBezTo>
                <a:cubicBezTo>
                  <a:pt x="65518" y="29879"/>
                  <a:pt x="106823" y="128156"/>
                  <a:pt x="136733" y="123883"/>
                </a:cubicBezTo>
                <a:cubicBezTo>
                  <a:pt x="166643" y="119610"/>
                  <a:pt x="206524" y="18485"/>
                  <a:pt x="222191" y="4242"/>
                </a:cubicBezTo>
                <a:cubicBezTo>
                  <a:pt x="237858" y="-10001"/>
                  <a:pt x="234297" y="14212"/>
                  <a:pt x="230736" y="384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Text Box 97"/>
          <p:cNvSpPr txBox="1">
            <a:spLocks noChangeArrowheads="1"/>
          </p:cNvSpPr>
          <p:nvPr/>
        </p:nvSpPr>
        <p:spPr bwMode="auto">
          <a:xfrm>
            <a:off x="10060361" y="3504090"/>
            <a:ext cx="2209410" cy="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7188">
              <a:tabLst>
                <a:tab pos="85725" algn="l"/>
              </a:tabLst>
              <a:defRPr/>
            </a:pP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границы муниципальных образований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7926729" y="5883726"/>
            <a:ext cx="1046356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Хоста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8" name="TextBox 10"/>
          <p:cNvSpPr txBox="1"/>
          <p:nvPr/>
        </p:nvSpPr>
        <p:spPr>
          <a:xfrm>
            <a:off x="729746" y="1549584"/>
            <a:ext cx="1046356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Дагомыс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6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19.06.2025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4271369047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" y="722989"/>
            <a:ext cx="12182066" cy="616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ЭКЗОГЕННЫМ ГЕОЛОГИЧЕСКИМ ПРОЦЕССАМ </a:t>
            </a:r>
          </a:p>
          <a:p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МО Г-К. СОЧИ  КРАСНОДАРСКОГО КРАЯ </a:t>
            </a:r>
            <a:endParaRPr lang="ru-RU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(НА 20.06.2025)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20" name="Text Box 97"/>
          <p:cNvSpPr txBox="1">
            <a:spLocks noChangeArrowheads="1"/>
          </p:cNvSpPr>
          <p:nvPr/>
        </p:nvSpPr>
        <p:spPr bwMode="auto">
          <a:xfrm>
            <a:off x="9790367" y="4264515"/>
            <a:ext cx="1642837" cy="1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47" y="2295971"/>
            <a:ext cx="2666127" cy="2231464"/>
            <a:chOff x="6759623" y="3727167"/>
            <a:chExt cx="2209590" cy="2715583"/>
          </a:xfrm>
        </p:grpSpPr>
        <p:sp>
          <p:nvSpPr>
            <p:cNvPr id="423" name="Rectangle 93"/>
            <p:cNvSpPr>
              <a:spLocks noChangeArrowheads="1"/>
            </p:cNvSpPr>
            <p:nvPr/>
          </p:nvSpPr>
          <p:spPr bwMode="auto">
            <a:xfrm>
              <a:off x="6759623" y="3767477"/>
              <a:ext cx="2134158" cy="2015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321">
                <a:defRPr/>
              </a:pPr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Text Box 97"/>
            <p:cNvSpPr txBox="1">
              <a:spLocks noChangeArrowheads="1"/>
            </p:cNvSpPr>
            <p:nvPr/>
          </p:nvSpPr>
          <p:spPr bwMode="auto">
            <a:xfrm>
              <a:off x="7274325" y="3727167"/>
              <a:ext cx="1606383" cy="24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</a:p>
          </p:txBody>
        </p:sp>
        <p:sp>
          <p:nvSpPr>
            <p:cNvPr id="425" name="Text Box 97"/>
            <p:cNvSpPr txBox="1">
              <a:spLocks noChangeArrowheads="1"/>
            </p:cNvSpPr>
            <p:nvPr/>
          </p:nvSpPr>
          <p:spPr bwMode="auto">
            <a:xfrm>
              <a:off x="7187581" y="6232909"/>
              <a:ext cx="1609849" cy="20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6" name="TextBox 10"/>
            <p:cNvSpPr txBox="1"/>
            <p:nvPr/>
          </p:nvSpPr>
          <p:spPr>
            <a:xfrm>
              <a:off x="6783507" y="4954279"/>
              <a:ext cx="591514" cy="20474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321"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Город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Text Box 97"/>
            <p:cNvSpPr txBox="1">
              <a:spLocks noChangeArrowheads="1"/>
            </p:cNvSpPr>
            <p:nvPr/>
          </p:nvSpPr>
          <p:spPr bwMode="auto">
            <a:xfrm>
              <a:off x="7138134" y="4914993"/>
              <a:ext cx="1831079" cy="34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7188">
                <a:tabLst>
                  <a:tab pos="85725" algn="l"/>
                </a:tabLst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	муниципальное образование</a:t>
              </a:r>
              <a:endPara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8" name="Text Box 97"/>
          <p:cNvSpPr txBox="1">
            <a:spLocks noChangeArrowheads="1"/>
          </p:cNvSpPr>
          <p:nvPr/>
        </p:nvSpPr>
        <p:spPr bwMode="auto">
          <a:xfrm>
            <a:off x="10052967" y="248047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железной дороге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9" name="Рисунок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67" y="2539323"/>
            <a:ext cx="200025" cy="190500"/>
          </a:xfrm>
          <a:prstGeom prst="rect">
            <a:avLst/>
          </a:prstGeom>
        </p:spPr>
      </p:pic>
      <p:pic>
        <p:nvPicPr>
          <p:cNvPr id="430" name="Рисунок 4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367" y="2747638"/>
            <a:ext cx="228600" cy="192414"/>
          </a:xfrm>
          <a:prstGeom prst="rect">
            <a:avLst/>
          </a:prstGeom>
        </p:spPr>
      </p:pic>
      <p:sp>
        <p:nvSpPr>
          <p:cNvPr id="431" name="Text Box 97"/>
          <p:cNvSpPr txBox="1">
            <a:spLocks noChangeArrowheads="1"/>
          </p:cNvSpPr>
          <p:nvPr/>
        </p:nvSpPr>
        <p:spPr bwMode="auto">
          <a:xfrm>
            <a:off x="10052967" y="2718506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автодорогах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2" name="Рисунок 4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129" y="3001097"/>
            <a:ext cx="190500" cy="209550"/>
          </a:xfrm>
          <a:prstGeom prst="rect">
            <a:avLst/>
          </a:prstGeom>
        </p:spPr>
      </p:pic>
      <p:sp>
        <p:nvSpPr>
          <p:cNvPr id="433" name="Text Box 97"/>
          <p:cNvSpPr txBox="1">
            <a:spLocks noChangeArrowheads="1"/>
          </p:cNvSpPr>
          <p:nvPr/>
        </p:nvSpPr>
        <p:spPr bwMode="auto">
          <a:xfrm>
            <a:off x="10052967" y="301830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в населенных пунктах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Полилиния 433"/>
          <p:cNvSpPr/>
          <p:nvPr/>
        </p:nvSpPr>
        <p:spPr>
          <a:xfrm>
            <a:off x="9768713" y="3626893"/>
            <a:ext cx="233800" cy="124018"/>
          </a:xfrm>
          <a:custGeom>
            <a:avLst/>
            <a:gdLst>
              <a:gd name="connsiteX0" fmla="*/ 0 w 233800"/>
              <a:gd name="connsiteY0" fmla="*/ 123883 h 124018"/>
              <a:gd name="connsiteX1" fmla="*/ 42729 w 233800"/>
              <a:gd name="connsiteY1" fmla="*/ 29879 h 124018"/>
              <a:gd name="connsiteX2" fmla="*/ 136733 w 233800"/>
              <a:gd name="connsiteY2" fmla="*/ 123883 h 124018"/>
              <a:gd name="connsiteX3" fmla="*/ 222191 w 233800"/>
              <a:gd name="connsiteY3" fmla="*/ 4242 h 124018"/>
              <a:gd name="connsiteX4" fmla="*/ 230736 w 233800"/>
              <a:gd name="connsiteY4" fmla="*/ 38425 h 1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00" h="124018">
                <a:moveTo>
                  <a:pt x="0" y="123883"/>
                </a:moveTo>
                <a:cubicBezTo>
                  <a:pt x="9970" y="76881"/>
                  <a:pt x="19940" y="29879"/>
                  <a:pt x="42729" y="29879"/>
                </a:cubicBezTo>
                <a:cubicBezTo>
                  <a:pt x="65518" y="29879"/>
                  <a:pt x="106823" y="128156"/>
                  <a:pt x="136733" y="123883"/>
                </a:cubicBezTo>
                <a:cubicBezTo>
                  <a:pt x="166643" y="119610"/>
                  <a:pt x="206524" y="18485"/>
                  <a:pt x="222191" y="4242"/>
                </a:cubicBezTo>
                <a:cubicBezTo>
                  <a:pt x="237858" y="-10001"/>
                  <a:pt x="234297" y="14212"/>
                  <a:pt x="230736" y="384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Text Box 97"/>
          <p:cNvSpPr txBox="1">
            <a:spLocks noChangeArrowheads="1"/>
          </p:cNvSpPr>
          <p:nvPr/>
        </p:nvSpPr>
        <p:spPr bwMode="auto">
          <a:xfrm>
            <a:off x="10060361" y="3504090"/>
            <a:ext cx="2209410" cy="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7188">
              <a:tabLst>
                <a:tab pos="85725" algn="l"/>
              </a:tabLst>
              <a:defRPr/>
            </a:pP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границы муниципальных образований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129" y="3710751"/>
            <a:ext cx="1048603" cy="274344"/>
          </a:xfrm>
          <a:prstGeom prst="rect">
            <a:avLst/>
          </a:prstGeom>
        </p:spPr>
      </p:pic>
      <p:sp>
        <p:nvSpPr>
          <p:cNvPr id="437" name="TextBox 10"/>
          <p:cNvSpPr txBox="1"/>
          <p:nvPr/>
        </p:nvSpPr>
        <p:spPr>
          <a:xfrm>
            <a:off x="6926870" y="2248470"/>
            <a:ext cx="1311275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Красная Поляна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8" name="TextBox 10"/>
          <p:cNvSpPr txBox="1"/>
          <p:nvPr/>
        </p:nvSpPr>
        <p:spPr>
          <a:xfrm>
            <a:off x="1679752" y="5362432"/>
            <a:ext cx="1977848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Имеретинская низменность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6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19.06.2025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80416394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88"/>
            <a:ext cx="12182066" cy="6135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ТУАПСИНСКИЙ МУНИЦИПАЛЬНЫЙ ОКРУГ </a:t>
            </a: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КРАСНОДАРСКОГО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КРАЯ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(НА 20.06.2025)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20" name="Text Box 97"/>
          <p:cNvSpPr txBox="1">
            <a:spLocks noChangeArrowheads="1"/>
          </p:cNvSpPr>
          <p:nvPr/>
        </p:nvSpPr>
        <p:spPr bwMode="auto">
          <a:xfrm>
            <a:off x="9790367" y="4264515"/>
            <a:ext cx="1642837" cy="1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22" name="Группа 421"/>
          <p:cNvGrpSpPr/>
          <p:nvPr/>
        </p:nvGrpSpPr>
        <p:grpSpPr>
          <a:xfrm>
            <a:off x="9599947" y="2295971"/>
            <a:ext cx="2666127" cy="2231464"/>
            <a:chOff x="6759623" y="3727167"/>
            <a:chExt cx="2209590" cy="2715583"/>
          </a:xfrm>
        </p:grpSpPr>
        <p:sp>
          <p:nvSpPr>
            <p:cNvPr id="423" name="Rectangle 93"/>
            <p:cNvSpPr>
              <a:spLocks noChangeArrowheads="1"/>
            </p:cNvSpPr>
            <p:nvPr/>
          </p:nvSpPr>
          <p:spPr bwMode="auto">
            <a:xfrm>
              <a:off x="6759623" y="3767477"/>
              <a:ext cx="2134158" cy="2015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321">
                <a:defRPr/>
              </a:pPr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Text Box 97"/>
            <p:cNvSpPr txBox="1">
              <a:spLocks noChangeArrowheads="1"/>
            </p:cNvSpPr>
            <p:nvPr/>
          </p:nvSpPr>
          <p:spPr bwMode="auto">
            <a:xfrm>
              <a:off x="7274325" y="3727167"/>
              <a:ext cx="1606383" cy="24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</a:p>
          </p:txBody>
        </p:sp>
        <p:sp>
          <p:nvSpPr>
            <p:cNvPr id="425" name="Text Box 97"/>
            <p:cNvSpPr txBox="1">
              <a:spLocks noChangeArrowheads="1"/>
            </p:cNvSpPr>
            <p:nvPr/>
          </p:nvSpPr>
          <p:spPr bwMode="auto">
            <a:xfrm>
              <a:off x="7187581" y="6232909"/>
              <a:ext cx="1609849" cy="20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6" name="TextBox 10"/>
            <p:cNvSpPr txBox="1"/>
            <p:nvPr/>
          </p:nvSpPr>
          <p:spPr>
            <a:xfrm>
              <a:off x="6783507" y="4954279"/>
              <a:ext cx="591514" cy="20474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321"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Город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Text Box 97"/>
            <p:cNvSpPr txBox="1">
              <a:spLocks noChangeArrowheads="1"/>
            </p:cNvSpPr>
            <p:nvPr/>
          </p:nvSpPr>
          <p:spPr bwMode="auto">
            <a:xfrm>
              <a:off x="7138134" y="4914993"/>
              <a:ext cx="1831079" cy="34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7188">
                <a:tabLst>
                  <a:tab pos="85725" algn="l"/>
                </a:tabLst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	муниципальное образование</a:t>
              </a:r>
              <a:endPara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8" name="Text Box 97"/>
          <p:cNvSpPr txBox="1">
            <a:spLocks noChangeArrowheads="1"/>
          </p:cNvSpPr>
          <p:nvPr/>
        </p:nvSpPr>
        <p:spPr bwMode="auto">
          <a:xfrm>
            <a:off x="10052967" y="248047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железной дороге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9" name="Рисунок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67" y="2539323"/>
            <a:ext cx="200025" cy="190500"/>
          </a:xfrm>
          <a:prstGeom prst="rect">
            <a:avLst/>
          </a:prstGeom>
        </p:spPr>
      </p:pic>
      <p:pic>
        <p:nvPicPr>
          <p:cNvPr id="430" name="Рисунок 4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367" y="2747638"/>
            <a:ext cx="228600" cy="192414"/>
          </a:xfrm>
          <a:prstGeom prst="rect">
            <a:avLst/>
          </a:prstGeom>
        </p:spPr>
      </p:pic>
      <p:sp>
        <p:nvSpPr>
          <p:cNvPr id="431" name="Text Box 97"/>
          <p:cNvSpPr txBox="1">
            <a:spLocks noChangeArrowheads="1"/>
          </p:cNvSpPr>
          <p:nvPr/>
        </p:nvSpPr>
        <p:spPr bwMode="auto">
          <a:xfrm>
            <a:off x="10052967" y="2718506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автодорогах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2" name="Рисунок 4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129" y="3001097"/>
            <a:ext cx="190500" cy="209550"/>
          </a:xfrm>
          <a:prstGeom prst="rect">
            <a:avLst/>
          </a:prstGeom>
        </p:spPr>
      </p:pic>
      <p:sp>
        <p:nvSpPr>
          <p:cNvPr id="433" name="Text Box 97"/>
          <p:cNvSpPr txBox="1">
            <a:spLocks noChangeArrowheads="1"/>
          </p:cNvSpPr>
          <p:nvPr/>
        </p:nvSpPr>
        <p:spPr bwMode="auto">
          <a:xfrm>
            <a:off x="10052967" y="301830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в населенных пунктах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Полилиния 433"/>
          <p:cNvSpPr/>
          <p:nvPr/>
        </p:nvSpPr>
        <p:spPr>
          <a:xfrm>
            <a:off x="9768713" y="3626893"/>
            <a:ext cx="233800" cy="124018"/>
          </a:xfrm>
          <a:custGeom>
            <a:avLst/>
            <a:gdLst>
              <a:gd name="connsiteX0" fmla="*/ 0 w 233800"/>
              <a:gd name="connsiteY0" fmla="*/ 123883 h 124018"/>
              <a:gd name="connsiteX1" fmla="*/ 42729 w 233800"/>
              <a:gd name="connsiteY1" fmla="*/ 29879 h 124018"/>
              <a:gd name="connsiteX2" fmla="*/ 136733 w 233800"/>
              <a:gd name="connsiteY2" fmla="*/ 123883 h 124018"/>
              <a:gd name="connsiteX3" fmla="*/ 222191 w 233800"/>
              <a:gd name="connsiteY3" fmla="*/ 4242 h 124018"/>
              <a:gd name="connsiteX4" fmla="*/ 230736 w 233800"/>
              <a:gd name="connsiteY4" fmla="*/ 38425 h 1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00" h="124018">
                <a:moveTo>
                  <a:pt x="0" y="123883"/>
                </a:moveTo>
                <a:cubicBezTo>
                  <a:pt x="9970" y="76881"/>
                  <a:pt x="19940" y="29879"/>
                  <a:pt x="42729" y="29879"/>
                </a:cubicBezTo>
                <a:cubicBezTo>
                  <a:pt x="65518" y="29879"/>
                  <a:pt x="106823" y="128156"/>
                  <a:pt x="136733" y="123883"/>
                </a:cubicBezTo>
                <a:cubicBezTo>
                  <a:pt x="166643" y="119610"/>
                  <a:pt x="206524" y="18485"/>
                  <a:pt x="222191" y="4242"/>
                </a:cubicBezTo>
                <a:cubicBezTo>
                  <a:pt x="237858" y="-10001"/>
                  <a:pt x="234297" y="14212"/>
                  <a:pt x="230736" y="384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Text Box 97"/>
          <p:cNvSpPr txBox="1">
            <a:spLocks noChangeArrowheads="1"/>
          </p:cNvSpPr>
          <p:nvPr/>
        </p:nvSpPr>
        <p:spPr bwMode="auto">
          <a:xfrm>
            <a:off x="10060361" y="3504090"/>
            <a:ext cx="2209410" cy="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7188">
              <a:tabLst>
                <a:tab pos="85725" algn="l"/>
              </a:tabLst>
              <a:defRPr/>
            </a:pP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границы муниципальных образований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987544" y="4141404"/>
            <a:ext cx="1046356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г. Туапсе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6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19.06.2025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2340685530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989"/>
            <a:ext cx="12192000" cy="61350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МО Г. НОВОРОССИЙСК  КРАСНОДАРСКОГО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КРАЯ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(НА 20.06.2025)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20" name="Text Box 97"/>
          <p:cNvSpPr txBox="1">
            <a:spLocks noChangeArrowheads="1"/>
          </p:cNvSpPr>
          <p:nvPr/>
        </p:nvSpPr>
        <p:spPr bwMode="auto">
          <a:xfrm>
            <a:off x="9790367" y="4264515"/>
            <a:ext cx="1642837" cy="1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2" tIns="63992" rIns="127982" bIns="63992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altLang="ru-RU" sz="5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421" name="Группа 420"/>
          <p:cNvGrpSpPr/>
          <p:nvPr/>
        </p:nvGrpSpPr>
        <p:grpSpPr>
          <a:xfrm>
            <a:off x="9599947" y="2295971"/>
            <a:ext cx="2666127" cy="2231464"/>
            <a:chOff x="6759623" y="3727167"/>
            <a:chExt cx="2209590" cy="2715583"/>
          </a:xfrm>
        </p:grpSpPr>
        <p:sp>
          <p:nvSpPr>
            <p:cNvPr id="423" name="Rectangle 93"/>
            <p:cNvSpPr>
              <a:spLocks noChangeArrowheads="1"/>
            </p:cNvSpPr>
            <p:nvPr/>
          </p:nvSpPr>
          <p:spPr bwMode="auto">
            <a:xfrm>
              <a:off x="6759623" y="3767477"/>
              <a:ext cx="2134158" cy="20152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2321">
                <a:defRPr/>
              </a:pPr>
              <a:endParaRPr lang="ru-RU" altLang="ru-RU" sz="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Text Box 97"/>
            <p:cNvSpPr txBox="1">
              <a:spLocks noChangeArrowheads="1"/>
            </p:cNvSpPr>
            <p:nvPr/>
          </p:nvSpPr>
          <p:spPr bwMode="auto">
            <a:xfrm>
              <a:off x="7274325" y="3727167"/>
              <a:ext cx="1606383" cy="241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ru-RU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Условные обозначения</a:t>
              </a:r>
            </a:p>
          </p:txBody>
        </p:sp>
        <p:sp>
          <p:nvSpPr>
            <p:cNvPr id="425" name="Text Box 97"/>
            <p:cNvSpPr txBox="1">
              <a:spLocks noChangeArrowheads="1"/>
            </p:cNvSpPr>
            <p:nvPr/>
          </p:nvSpPr>
          <p:spPr bwMode="auto">
            <a:xfrm>
              <a:off x="7187581" y="6232909"/>
              <a:ext cx="1609849" cy="20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altLang="ru-RU" sz="8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6" name="TextBox 10"/>
            <p:cNvSpPr txBox="1"/>
            <p:nvPr/>
          </p:nvSpPr>
          <p:spPr>
            <a:xfrm>
              <a:off x="6783507" y="4954279"/>
              <a:ext cx="591514" cy="204746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2321">
                <a:defRPr/>
              </a:pPr>
              <a:r>
                <a:rPr lang="ru-RU" sz="1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Город</a:t>
              </a:r>
              <a:endPara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" name="Text Box 97"/>
            <p:cNvSpPr txBox="1">
              <a:spLocks noChangeArrowheads="1"/>
            </p:cNvSpPr>
            <p:nvPr/>
          </p:nvSpPr>
          <p:spPr bwMode="auto">
            <a:xfrm>
              <a:off x="7138134" y="4914993"/>
              <a:ext cx="1831079" cy="34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defPPr>
                <a:defRPr lang="ru-RU"/>
              </a:defPPr>
              <a:lvl1pPr marL="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7242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4488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81736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0896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36191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63420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90663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17897" algn="l" defTabSz="1054488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57188">
                <a:tabLst>
                  <a:tab pos="85725" algn="l"/>
                </a:tabLst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-	муниципальное образование</a:t>
              </a:r>
              <a:endPara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28" name="Text Box 97"/>
          <p:cNvSpPr txBox="1">
            <a:spLocks noChangeArrowheads="1"/>
          </p:cNvSpPr>
          <p:nvPr/>
        </p:nvSpPr>
        <p:spPr bwMode="auto">
          <a:xfrm>
            <a:off x="10052967" y="248047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железной дороге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9" name="Рисунок 4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367" y="2539323"/>
            <a:ext cx="200025" cy="190500"/>
          </a:xfrm>
          <a:prstGeom prst="rect">
            <a:avLst/>
          </a:prstGeom>
        </p:spPr>
      </p:pic>
      <p:pic>
        <p:nvPicPr>
          <p:cNvPr id="430" name="Рисунок 4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367" y="2747638"/>
            <a:ext cx="228600" cy="192414"/>
          </a:xfrm>
          <a:prstGeom prst="rect">
            <a:avLst/>
          </a:prstGeom>
        </p:spPr>
      </p:pic>
      <p:sp>
        <p:nvSpPr>
          <p:cNvPr id="431" name="Text Box 97"/>
          <p:cNvSpPr txBox="1">
            <a:spLocks noChangeArrowheads="1"/>
          </p:cNvSpPr>
          <p:nvPr/>
        </p:nvSpPr>
        <p:spPr bwMode="auto">
          <a:xfrm>
            <a:off x="10052967" y="2718506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на автодорогах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2" name="Рисунок 4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5129" y="3001097"/>
            <a:ext cx="190500" cy="209550"/>
          </a:xfrm>
          <a:prstGeom prst="rect">
            <a:avLst/>
          </a:prstGeom>
        </p:spPr>
      </p:pic>
      <p:sp>
        <p:nvSpPr>
          <p:cNvPr id="433" name="Text Box 97"/>
          <p:cNvSpPr txBox="1">
            <a:spLocks noChangeArrowheads="1"/>
          </p:cNvSpPr>
          <p:nvPr/>
        </p:nvSpPr>
        <p:spPr bwMode="auto">
          <a:xfrm>
            <a:off x="10052967" y="3018300"/>
            <a:ext cx="2209408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ползни в населенных пунктах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Полилиния 433"/>
          <p:cNvSpPr/>
          <p:nvPr/>
        </p:nvSpPr>
        <p:spPr>
          <a:xfrm>
            <a:off x="9768713" y="3626893"/>
            <a:ext cx="233800" cy="124018"/>
          </a:xfrm>
          <a:custGeom>
            <a:avLst/>
            <a:gdLst>
              <a:gd name="connsiteX0" fmla="*/ 0 w 233800"/>
              <a:gd name="connsiteY0" fmla="*/ 123883 h 124018"/>
              <a:gd name="connsiteX1" fmla="*/ 42729 w 233800"/>
              <a:gd name="connsiteY1" fmla="*/ 29879 h 124018"/>
              <a:gd name="connsiteX2" fmla="*/ 136733 w 233800"/>
              <a:gd name="connsiteY2" fmla="*/ 123883 h 124018"/>
              <a:gd name="connsiteX3" fmla="*/ 222191 w 233800"/>
              <a:gd name="connsiteY3" fmla="*/ 4242 h 124018"/>
              <a:gd name="connsiteX4" fmla="*/ 230736 w 233800"/>
              <a:gd name="connsiteY4" fmla="*/ 38425 h 12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800" h="124018">
                <a:moveTo>
                  <a:pt x="0" y="123883"/>
                </a:moveTo>
                <a:cubicBezTo>
                  <a:pt x="9970" y="76881"/>
                  <a:pt x="19940" y="29879"/>
                  <a:pt x="42729" y="29879"/>
                </a:cubicBezTo>
                <a:cubicBezTo>
                  <a:pt x="65518" y="29879"/>
                  <a:pt x="106823" y="128156"/>
                  <a:pt x="136733" y="123883"/>
                </a:cubicBezTo>
                <a:cubicBezTo>
                  <a:pt x="166643" y="119610"/>
                  <a:pt x="206524" y="18485"/>
                  <a:pt x="222191" y="4242"/>
                </a:cubicBezTo>
                <a:cubicBezTo>
                  <a:pt x="237858" y="-10001"/>
                  <a:pt x="234297" y="14212"/>
                  <a:pt x="230736" y="384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Text Box 97"/>
          <p:cNvSpPr txBox="1">
            <a:spLocks noChangeArrowheads="1"/>
          </p:cNvSpPr>
          <p:nvPr/>
        </p:nvSpPr>
        <p:spPr bwMode="auto">
          <a:xfrm>
            <a:off x="10060361" y="3504090"/>
            <a:ext cx="2209410" cy="4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7188">
              <a:tabLst>
                <a:tab pos="85725" algn="l"/>
              </a:tabLst>
              <a:defRPr/>
            </a:pP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границы муниципальных образований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5286077" y="3941104"/>
            <a:ext cx="1225817" cy="24622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321">
              <a:defRPr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-г. Новороссийск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6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19.06.2025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326033977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ИНФОРМАЦИОННЫЕ МАТЕРИАЛЫ ПО ОПАСНЫМ  ЭКЗОГЕННЫМ ГЕОЛОГИЧЕСКИМ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ПРОЦЕССАМ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/>
                <a:cs typeface="Times New Roman"/>
              </a:rPr>
              <a:t>(НА 20.06.2025)</a:t>
            </a:r>
            <a:endParaRPr lang="ru-RU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</a:t>
            </a:r>
            <a:r>
              <a:rPr lang="ru-RU" altLang="ru-RU" sz="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14:30 17.12.2024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Сердюк В.С.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3220-5507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2" name="Полилиния 461"/>
          <p:cNvSpPr/>
          <p:nvPr/>
        </p:nvSpPr>
        <p:spPr>
          <a:xfrm flipV="1">
            <a:off x="3096882" y="614739"/>
            <a:ext cx="45719" cy="45719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9453"/>
            <a:ext cx="12192001" cy="6148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4" name="TextBox 82"/>
          <p:cNvSpPr txBox="1"/>
          <p:nvPr/>
        </p:nvSpPr>
        <p:spPr>
          <a:xfrm>
            <a:off x="1619670" y="2010851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465" name="TextBox 82"/>
          <p:cNvSpPr txBox="1"/>
          <p:nvPr/>
        </p:nvSpPr>
        <p:spPr>
          <a:xfrm>
            <a:off x="7969147" y="5841832"/>
            <a:ext cx="383634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466" name="TextBox 82"/>
          <p:cNvSpPr txBox="1"/>
          <p:nvPr/>
        </p:nvSpPr>
        <p:spPr>
          <a:xfrm>
            <a:off x="4953570" y="147448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467" name="TextBox 82"/>
          <p:cNvSpPr txBox="1"/>
          <p:nvPr/>
        </p:nvSpPr>
        <p:spPr>
          <a:xfrm>
            <a:off x="2231072" y="3724162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468" name="TextBox 82"/>
          <p:cNvSpPr txBox="1"/>
          <p:nvPr/>
        </p:nvSpPr>
        <p:spPr>
          <a:xfrm>
            <a:off x="8532439" y="4080015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469" name="TextBox 82"/>
          <p:cNvSpPr txBox="1"/>
          <p:nvPr/>
        </p:nvSpPr>
        <p:spPr>
          <a:xfrm>
            <a:off x="9527831" y="441634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470" name="TextBox 82"/>
          <p:cNvSpPr txBox="1"/>
          <p:nvPr/>
        </p:nvSpPr>
        <p:spPr>
          <a:xfrm>
            <a:off x="9616929" y="3338840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471" name="TextBox 82"/>
          <p:cNvSpPr txBox="1"/>
          <p:nvPr/>
        </p:nvSpPr>
        <p:spPr>
          <a:xfrm>
            <a:off x="3823312" y="3201512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472" name="TextBox 82"/>
          <p:cNvSpPr txBox="1"/>
          <p:nvPr/>
        </p:nvSpPr>
        <p:spPr>
          <a:xfrm>
            <a:off x="5150026" y="292528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473" name="TextBox 82"/>
          <p:cNvSpPr txBox="1"/>
          <p:nvPr/>
        </p:nvSpPr>
        <p:spPr>
          <a:xfrm>
            <a:off x="5772388" y="2820689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474" name="TextBox 82"/>
          <p:cNvSpPr txBox="1"/>
          <p:nvPr/>
        </p:nvSpPr>
        <p:spPr>
          <a:xfrm>
            <a:off x="3884510" y="2743235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475" name="TextBox 82"/>
          <p:cNvSpPr txBox="1"/>
          <p:nvPr/>
        </p:nvSpPr>
        <p:spPr>
          <a:xfrm>
            <a:off x="3795710" y="1985677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476" name="TextBox 82"/>
          <p:cNvSpPr txBox="1"/>
          <p:nvPr/>
        </p:nvSpPr>
        <p:spPr>
          <a:xfrm>
            <a:off x="3343769" y="2210123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477" name="TextBox 82"/>
          <p:cNvSpPr txBox="1"/>
          <p:nvPr/>
        </p:nvSpPr>
        <p:spPr>
          <a:xfrm>
            <a:off x="430601" y="6313505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478" name="TextBox 82"/>
          <p:cNvSpPr txBox="1"/>
          <p:nvPr/>
        </p:nvSpPr>
        <p:spPr>
          <a:xfrm>
            <a:off x="1088024" y="510008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479" name="TextBox 82"/>
          <p:cNvSpPr txBox="1"/>
          <p:nvPr/>
        </p:nvSpPr>
        <p:spPr>
          <a:xfrm>
            <a:off x="1180010" y="4784435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480" name="TextBox 82"/>
          <p:cNvSpPr txBox="1"/>
          <p:nvPr/>
        </p:nvSpPr>
        <p:spPr>
          <a:xfrm>
            <a:off x="1419782" y="4373413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481" name="TextBox 82"/>
          <p:cNvSpPr txBox="1"/>
          <p:nvPr/>
        </p:nvSpPr>
        <p:spPr>
          <a:xfrm>
            <a:off x="908553" y="4519017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482" name="TextBox 82"/>
          <p:cNvSpPr txBox="1"/>
          <p:nvPr/>
        </p:nvSpPr>
        <p:spPr>
          <a:xfrm>
            <a:off x="766552" y="288959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483" name="TextBox 82"/>
          <p:cNvSpPr txBox="1"/>
          <p:nvPr/>
        </p:nvSpPr>
        <p:spPr>
          <a:xfrm>
            <a:off x="1567567" y="3735307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484" name="TextBox 82"/>
          <p:cNvSpPr txBox="1"/>
          <p:nvPr/>
        </p:nvSpPr>
        <p:spPr>
          <a:xfrm>
            <a:off x="1688582" y="4140440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485" name="Text Box 182"/>
          <p:cNvSpPr txBox="1">
            <a:spLocks noChangeArrowheads="1"/>
          </p:cNvSpPr>
          <p:nvPr/>
        </p:nvSpPr>
        <p:spPr bwMode="auto">
          <a:xfrm>
            <a:off x="1266196" y="3364169"/>
            <a:ext cx="923175" cy="15600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486" name="Text Box 182"/>
          <p:cNvSpPr txBox="1">
            <a:spLocks noChangeArrowheads="1"/>
          </p:cNvSpPr>
          <p:nvPr/>
        </p:nvSpPr>
        <p:spPr bwMode="auto">
          <a:xfrm>
            <a:off x="1769484" y="3150886"/>
            <a:ext cx="923175" cy="15600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487" name="Text Box 182"/>
          <p:cNvSpPr txBox="1">
            <a:spLocks noChangeArrowheads="1"/>
          </p:cNvSpPr>
          <p:nvPr/>
        </p:nvSpPr>
        <p:spPr bwMode="auto">
          <a:xfrm>
            <a:off x="3192658" y="2480838"/>
            <a:ext cx="1534537" cy="15600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488" name="Text Box 182"/>
          <p:cNvSpPr txBox="1">
            <a:spLocks noChangeArrowheads="1"/>
          </p:cNvSpPr>
          <p:nvPr/>
        </p:nvSpPr>
        <p:spPr bwMode="auto">
          <a:xfrm>
            <a:off x="4606981" y="2258092"/>
            <a:ext cx="1172720" cy="15600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489" name="TextBox 488"/>
          <p:cNvSpPr txBox="1"/>
          <p:nvPr/>
        </p:nvSpPr>
        <p:spPr>
          <a:xfrm rot="2234548">
            <a:off x="6407768" y="2926434"/>
            <a:ext cx="1078961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90" name="TextBox 82"/>
          <p:cNvSpPr txBox="1"/>
          <p:nvPr/>
        </p:nvSpPr>
        <p:spPr>
          <a:xfrm>
            <a:off x="4146084" y="298583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491" name="TextBox 82"/>
          <p:cNvSpPr txBox="1"/>
          <p:nvPr/>
        </p:nvSpPr>
        <p:spPr>
          <a:xfrm>
            <a:off x="4399345" y="2694433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492" name="TextBox 82"/>
          <p:cNvSpPr txBox="1"/>
          <p:nvPr/>
        </p:nvSpPr>
        <p:spPr>
          <a:xfrm>
            <a:off x="4726995" y="2821484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493" name="TextBox 82"/>
          <p:cNvSpPr txBox="1"/>
          <p:nvPr/>
        </p:nvSpPr>
        <p:spPr>
          <a:xfrm>
            <a:off x="2663245" y="3402752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494" name="TextBox 82"/>
          <p:cNvSpPr txBox="1"/>
          <p:nvPr/>
        </p:nvSpPr>
        <p:spPr>
          <a:xfrm>
            <a:off x="2962895" y="3335219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495" name="TextBox 82"/>
          <p:cNvSpPr txBox="1"/>
          <p:nvPr/>
        </p:nvSpPr>
        <p:spPr>
          <a:xfrm>
            <a:off x="3108295" y="3057572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496" name="TextBox 82"/>
          <p:cNvSpPr txBox="1"/>
          <p:nvPr/>
        </p:nvSpPr>
        <p:spPr>
          <a:xfrm>
            <a:off x="2766213" y="3169756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97" name="TextBox 82"/>
          <p:cNvSpPr txBox="1"/>
          <p:nvPr/>
        </p:nvSpPr>
        <p:spPr>
          <a:xfrm>
            <a:off x="2263086" y="3327149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98" name="TextBox 82"/>
          <p:cNvSpPr txBox="1"/>
          <p:nvPr/>
        </p:nvSpPr>
        <p:spPr>
          <a:xfrm>
            <a:off x="2811354" y="2807220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99" name="TextBox 82"/>
          <p:cNvSpPr txBox="1"/>
          <p:nvPr/>
        </p:nvSpPr>
        <p:spPr>
          <a:xfrm>
            <a:off x="2531967" y="2990039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500" name="TextBox 82"/>
          <p:cNvSpPr txBox="1"/>
          <p:nvPr/>
        </p:nvSpPr>
        <p:spPr>
          <a:xfrm>
            <a:off x="3354283" y="2694432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501" name="TextBox 82"/>
          <p:cNvSpPr txBox="1"/>
          <p:nvPr/>
        </p:nvSpPr>
        <p:spPr>
          <a:xfrm>
            <a:off x="3175335" y="2814971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502" name="Picture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98" y="878865"/>
            <a:ext cx="1225590" cy="789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3" name="TextBox 82"/>
          <p:cNvSpPr txBox="1"/>
          <p:nvPr/>
        </p:nvSpPr>
        <p:spPr>
          <a:xfrm>
            <a:off x="11318260" y="4100998"/>
            <a:ext cx="479543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  <p:sp>
        <p:nvSpPr>
          <p:cNvPr id="421" name="Rectangle 152"/>
          <p:cNvSpPr>
            <a:spLocks noChangeArrowheads="1"/>
          </p:cNvSpPr>
          <p:nvPr/>
        </p:nvSpPr>
        <p:spPr bwMode="auto">
          <a:xfrm>
            <a:off x="10471936" y="6319390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№6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19.06.2025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Исп. 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</p:spTree>
    <p:extLst>
      <p:ext uri="{BB962C8B-B14F-4D97-AF65-F5344CB8AC3E}">
        <p14:creationId xmlns:p14="http://schemas.microsoft.com/office/powerpoint/2010/main" val="101385679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10762</TotalTime>
  <Words>632</Words>
  <Application>Microsoft Office PowerPoint</Application>
  <PresentationFormat>Широкоэкранный</PresentationFormat>
  <Paragraphs>188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960</cp:revision>
  <cp:lastPrinted>2025-03-31T15:28:06Z</cp:lastPrinted>
  <dcterms:created xsi:type="dcterms:W3CDTF">2019-08-03T04:06:07Z</dcterms:created>
  <dcterms:modified xsi:type="dcterms:W3CDTF">2025-06-19T09:12:53Z</dcterms:modified>
</cp:coreProperties>
</file>