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889" r:id="rId1"/>
  </p:sldMasterIdLst>
  <p:notesMasterIdLst>
    <p:notesMasterId r:id="rId40"/>
  </p:notesMasterIdLst>
  <p:handoutMasterIdLst>
    <p:handoutMasterId r:id="rId41"/>
  </p:handoutMasterIdLst>
  <p:sldIdLst>
    <p:sldId id="1503" r:id="rId2"/>
    <p:sldId id="1686" r:id="rId3"/>
    <p:sldId id="1723" r:id="rId4"/>
    <p:sldId id="1725" r:id="rId5"/>
    <p:sldId id="1521" r:id="rId6"/>
    <p:sldId id="1726" r:id="rId7"/>
    <p:sldId id="1524" r:id="rId8"/>
    <p:sldId id="1688" r:id="rId9"/>
    <p:sldId id="1727" r:id="rId10"/>
    <p:sldId id="1749" r:id="rId11"/>
    <p:sldId id="1729" r:id="rId12"/>
    <p:sldId id="1730" r:id="rId13"/>
    <p:sldId id="1731" r:id="rId14"/>
    <p:sldId id="1732" r:id="rId15"/>
    <p:sldId id="1720" r:id="rId16"/>
    <p:sldId id="1721" r:id="rId17"/>
    <p:sldId id="1733" r:id="rId18"/>
    <p:sldId id="1734" r:id="rId19"/>
    <p:sldId id="1722" r:id="rId20"/>
    <p:sldId id="1735" r:id="rId21"/>
    <p:sldId id="1736" r:id="rId22"/>
    <p:sldId id="1737" r:id="rId23"/>
    <p:sldId id="1738" r:id="rId24"/>
    <p:sldId id="1739" r:id="rId25"/>
    <p:sldId id="1740" r:id="rId26"/>
    <p:sldId id="1741" r:id="rId27"/>
    <p:sldId id="1654" r:id="rId28"/>
    <p:sldId id="1742" r:id="rId29"/>
    <p:sldId id="1743" r:id="rId30"/>
    <p:sldId id="1744" r:id="rId31"/>
    <p:sldId id="1745" r:id="rId32"/>
    <p:sldId id="1746" r:id="rId33"/>
    <p:sldId id="1747" r:id="rId34"/>
    <p:sldId id="1748" r:id="rId35"/>
    <p:sldId id="1711" r:id="rId36"/>
    <p:sldId id="1705" r:id="rId37"/>
    <p:sldId id="1710" r:id="rId38"/>
    <p:sldId id="1712" r:id="rId39"/>
  </p:sldIdLst>
  <p:sldSz cx="12599988" cy="864076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79191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58383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437574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916765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395957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875148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354339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833531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34A73B-D397-4333-9346-1DAFC83CF2E5}">
          <p14:sldIdLst>
            <p14:sldId id="1503"/>
            <p14:sldId id="1686"/>
            <p14:sldId id="1723"/>
            <p14:sldId id="1725"/>
            <p14:sldId id="1521"/>
            <p14:sldId id="1726"/>
            <p14:sldId id="1524"/>
            <p14:sldId id="1688"/>
            <p14:sldId id="1727"/>
            <p14:sldId id="1749"/>
            <p14:sldId id="1729"/>
            <p14:sldId id="1730"/>
            <p14:sldId id="1731"/>
            <p14:sldId id="1732"/>
            <p14:sldId id="1720"/>
            <p14:sldId id="1721"/>
            <p14:sldId id="1733"/>
            <p14:sldId id="1734"/>
            <p14:sldId id="1722"/>
            <p14:sldId id="1735"/>
            <p14:sldId id="1736"/>
            <p14:sldId id="1737"/>
            <p14:sldId id="1738"/>
            <p14:sldId id="1739"/>
            <p14:sldId id="1740"/>
            <p14:sldId id="1741"/>
            <p14:sldId id="1654"/>
            <p14:sldId id="1742"/>
            <p14:sldId id="1743"/>
            <p14:sldId id="1744"/>
            <p14:sldId id="1745"/>
            <p14:sldId id="1746"/>
            <p14:sldId id="1747"/>
            <p14:sldId id="1748"/>
            <p14:sldId id="1711"/>
            <p14:sldId id="1705"/>
            <p14:sldId id="1710"/>
            <p14:sldId id="17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3" userDrawn="1">
          <p15:clr>
            <a:srgbClr val="A4A3A4"/>
          </p15:clr>
        </p15:guide>
        <p15:guide id="2" orient="horz" pos="839" userDrawn="1">
          <p15:clr>
            <a:srgbClr val="A4A3A4"/>
          </p15:clr>
        </p15:guide>
        <p15:guide id="3" orient="horz" pos="5103" userDrawn="1">
          <p15:clr>
            <a:srgbClr val="A4A3A4"/>
          </p15:clr>
        </p15:guide>
        <p15:guide id="5" orient="horz" pos="1610" userDrawn="1">
          <p15:clr>
            <a:srgbClr val="A4A3A4"/>
          </p15:clr>
        </p15:guide>
        <p15:guide id="6" orient="horz" pos="930" userDrawn="1">
          <p15:clr>
            <a:srgbClr val="A4A3A4"/>
          </p15:clr>
        </p15:guide>
        <p15:guide id="7" pos="226" userDrawn="1">
          <p15:clr>
            <a:srgbClr val="A4A3A4"/>
          </p15:clr>
        </p15:guide>
        <p15:guide id="8" pos="499" userDrawn="1">
          <p15:clr>
            <a:srgbClr val="A4A3A4"/>
          </p15:clr>
        </p15:guide>
        <p15:guide id="9" pos="4059" userDrawn="1">
          <p15:clr>
            <a:srgbClr val="A4A3A4"/>
          </p15:clr>
        </p15:guide>
        <p15:guide id="10" pos="4513" userDrawn="1">
          <p15:clr>
            <a:srgbClr val="A4A3A4"/>
          </p15:clr>
        </p15:guide>
        <p15:guide id="11" pos="7665" userDrawn="1">
          <p15:clr>
            <a:srgbClr val="A4A3A4"/>
          </p15:clr>
        </p15:guide>
        <p15:guide id="13" pos="1587" userDrawn="1">
          <p15:clr>
            <a:srgbClr val="A4A3A4"/>
          </p15:clr>
        </p15:guide>
        <p15:guide id="14" orient="horz" pos="1111" userDrawn="1">
          <p15:clr>
            <a:srgbClr val="A4A3A4"/>
          </p15:clr>
        </p15:guide>
        <p15:guide id="15" orient="horz" pos="1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vova" initials="AL" lastIdx="2" clrIdx="0"/>
  <p:cmAuthor id="1" name="Гончарова Татьяна Вячеславовна" initials="ГТВ" lastIdx="7" clrIdx="1">
    <p:extLst>
      <p:ext uri="{19B8F6BF-5375-455C-9EA6-DF929625EA0E}">
        <p15:presenceInfo xmlns:p15="http://schemas.microsoft.com/office/powerpoint/2012/main" userId="S-1-5-21-2509222527-3473664192-1900209780-6232" providerId="AD"/>
      </p:ext>
    </p:extLst>
  </p:cmAuthor>
  <p:cmAuthor id="2" name="Тарасов Вадим Александрович" initials="ТВА" lastIdx="1" clrIdx="2">
    <p:extLst>
      <p:ext uri="{19B8F6BF-5375-455C-9EA6-DF929625EA0E}">
        <p15:presenceInfo xmlns:p15="http://schemas.microsoft.com/office/powerpoint/2012/main" userId="S-1-5-21-2509222527-3473664192-1900209780-25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DD5"/>
    <a:srgbClr val="14CB00"/>
    <a:srgbClr val="E1EBFF"/>
    <a:srgbClr val="A3CE86"/>
    <a:srgbClr val="D2E7C3"/>
    <a:srgbClr val="BDDCA8"/>
    <a:srgbClr val="B4D79D"/>
    <a:srgbClr val="FFCC99"/>
    <a:srgbClr val="F6B704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6318" autoAdjust="0"/>
  </p:normalViewPr>
  <p:slideViewPr>
    <p:cSldViewPr snapToGrid="0" showGuides="1">
      <p:cViewPr varScale="1">
        <p:scale>
          <a:sx n="59" d="100"/>
          <a:sy n="59" d="100"/>
        </p:scale>
        <p:origin x="1422" y="72"/>
      </p:cViewPr>
      <p:guideLst>
        <p:guide orient="horz" pos="363"/>
        <p:guide orient="horz" pos="839"/>
        <p:guide orient="horz" pos="5103"/>
        <p:guide orient="horz" pos="1610"/>
        <p:guide orient="horz" pos="930"/>
        <p:guide pos="226"/>
        <p:guide pos="499"/>
        <p:guide pos="4059"/>
        <p:guide pos="4513"/>
        <p:guide pos="7665"/>
        <p:guide pos="1587"/>
        <p:guide orient="horz" pos="1111"/>
        <p:guide orient="horz" pos="14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496" y="66"/>
      </p:cViewPr>
      <p:guideLst>
        <p:guide orient="horz" pos="3127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F88FB-E88A-4DDD-9425-B7D61A8B6B80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BB445208-8C3D-4087-951B-15047331A6FE}">
      <dgm:prSet phldrT="[Текст]" custT="1"/>
      <dgm:spPr>
        <a:solidFill>
          <a:srgbClr val="5B9BD5"/>
        </a:solidFill>
      </dgm:spPr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Создание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0 - 6 мес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D0A4C49A-73C9-4C06-B256-DA6D988C34D2}" type="parTrans" cxnId="{DEBFEAA9-4EC7-412B-972D-AB98834AD183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99AE8FB-425A-4EDD-A9ED-8B273F0CA717}" type="sibTrans" cxnId="{DEBFEAA9-4EC7-412B-972D-AB98834AD183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8AD3F6D-AD60-40AF-8F9A-E1AB10F3CD65}">
      <dgm:prSet phldrT="[Текст]" custT="1"/>
      <dgm:spPr>
        <a:solidFill>
          <a:srgbClr val="197EC6"/>
        </a:solidFill>
      </dgm:spPr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Становление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6 - 12 мес. </a:t>
          </a:r>
        </a:p>
      </dgm:t>
    </dgm:pt>
    <dgm:pt modelId="{78A181EF-819E-450B-9D11-3F0A2D86548E}" type="parTrans" cxnId="{F8FF0082-97BF-4F83-9488-AEB986E693A9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CFD825E-5146-42DD-BD9F-86120241B547}" type="sibTrans" cxnId="{F8FF0082-97BF-4F83-9488-AEB986E693A9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EF222A0-95B0-4A55-BFF6-9B773C21E1C0}">
      <dgm:prSet custT="1"/>
      <dgm:spPr>
        <a:solidFill>
          <a:srgbClr val="1F4E79"/>
        </a:solidFill>
      </dgm:spPr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Развитие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12 + мес. </a:t>
          </a:r>
        </a:p>
      </dgm:t>
    </dgm:pt>
    <dgm:pt modelId="{6410BAC0-2254-43C9-A2C0-3586F76A7A35}" type="parTrans" cxnId="{D16EFE69-186B-45B7-BAD5-651289BED226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7DDAF80-B169-4AD0-BD59-C35B83C9589D}" type="sibTrans" cxnId="{D16EFE69-186B-45B7-BAD5-651289BED226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3102B80-D8D2-43F2-9A18-402162EC6305}" type="pres">
      <dgm:prSet presAssocID="{8ADF88FB-E88A-4DDD-9425-B7D61A8B6B80}" presName="Name0" presStyleCnt="0">
        <dgm:presLayoutVars>
          <dgm:dir/>
          <dgm:animLvl val="lvl"/>
          <dgm:resizeHandles val="exact"/>
        </dgm:presLayoutVars>
      </dgm:prSet>
      <dgm:spPr/>
    </dgm:pt>
    <dgm:pt modelId="{C6E47710-EE87-43CB-9126-C90BFDBE3498}" type="pres">
      <dgm:prSet presAssocID="{BB445208-8C3D-4087-951B-15047331A6FE}" presName="parTxOnly" presStyleLbl="node1" presStyleIdx="0" presStyleCnt="3" custScaleX="919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699E9-0DCD-409D-9B23-E1A3DE125BDB}" type="pres">
      <dgm:prSet presAssocID="{E99AE8FB-425A-4EDD-A9ED-8B273F0CA717}" presName="parTxOnlySpace" presStyleCnt="0"/>
      <dgm:spPr/>
    </dgm:pt>
    <dgm:pt modelId="{743A05F2-3F79-43DA-BBB9-1D3DA4DE6C7E}" type="pres">
      <dgm:prSet presAssocID="{C8AD3F6D-AD60-40AF-8F9A-E1AB10F3CD65}" presName="parTxOnly" presStyleLbl="node1" presStyleIdx="1" presStyleCnt="3" custScaleX="92166" custScaleY="100000" custLinFactNeighborX="29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F928E-3A17-4B7F-93E4-E2C0198ED34B}" type="pres">
      <dgm:prSet presAssocID="{9CFD825E-5146-42DD-BD9F-86120241B547}" presName="parTxOnlySpace" presStyleCnt="0"/>
      <dgm:spPr/>
    </dgm:pt>
    <dgm:pt modelId="{1BE733AD-E99C-43F4-8193-CFE27702FB3A}" type="pres">
      <dgm:prSet presAssocID="{2EF222A0-95B0-4A55-BFF6-9B773C21E1C0}" presName="parTxOnly" presStyleLbl="node1" presStyleIdx="2" presStyleCnt="3" custScaleX="98049" custLinFactX="11713" custLinFactNeighborX="1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7A9F5F-F4F5-4041-B9F4-610C94EC462D}" type="presOf" srcId="{BB445208-8C3D-4087-951B-15047331A6FE}" destId="{C6E47710-EE87-43CB-9126-C90BFDBE3498}" srcOrd="0" destOrd="0" presId="urn:microsoft.com/office/officeart/2005/8/layout/chevron1"/>
    <dgm:cxn modelId="{DEBFEAA9-4EC7-412B-972D-AB98834AD183}" srcId="{8ADF88FB-E88A-4DDD-9425-B7D61A8B6B80}" destId="{BB445208-8C3D-4087-951B-15047331A6FE}" srcOrd="0" destOrd="0" parTransId="{D0A4C49A-73C9-4C06-B256-DA6D988C34D2}" sibTransId="{E99AE8FB-425A-4EDD-A9ED-8B273F0CA717}"/>
    <dgm:cxn modelId="{FC99DBDB-C1EB-48A5-A318-8BB61DA12A0E}" type="presOf" srcId="{8ADF88FB-E88A-4DDD-9425-B7D61A8B6B80}" destId="{C3102B80-D8D2-43F2-9A18-402162EC6305}" srcOrd="0" destOrd="0" presId="urn:microsoft.com/office/officeart/2005/8/layout/chevron1"/>
    <dgm:cxn modelId="{25784D66-9A82-4695-8C22-A6EB5C2752A2}" type="presOf" srcId="{C8AD3F6D-AD60-40AF-8F9A-E1AB10F3CD65}" destId="{743A05F2-3F79-43DA-BBB9-1D3DA4DE6C7E}" srcOrd="0" destOrd="0" presId="urn:microsoft.com/office/officeart/2005/8/layout/chevron1"/>
    <dgm:cxn modelId="{D16EFE69-186B-45B7-BAD5-651289BED226}" srcId="{8ADF88FB-E88A-4DDD-9425-B7D61A8B6B80}" destId="{2EF222A0-95B0-4A55-BFF6-9B773C21E1C0}" srcOrd="2" destOrd="0" parTransId="{6410BAC0-2254-43C9-A2C0-3586F76A7A35}" sibTransId="{77DDAF80-B169-4AD0-BD59-C35B83C9589D}"/>
    <dgm:cxn modelId="{A1F302A1-F654-41A7-BFF5-FD109106E6C9}" type="presOf" srcId="{2EF222A0-95B0-4A55-BFF6-9B773C21E1C0}" destId="{1BE733AD-E99C-43F4-8193-CFE27702FB3A}" srcOrd="0" destOrd="0" presId="urn:microsoft.com/office/officeart/2005/8/layout/chevron1"/>
    <dgm:cxn modelId="{F8FF0082-97BF-4F83-9488-AEB986E693A9}" srcId="{8ADF88FB-E88A-4DDD-9425-B7D61A8B6B80}" destId="{C8AD3F6D-AD60-40AF-8F9A-E1AB10F3CD65}" srcOrd="1" destOrd="0" parTransId="{78A181EF-819E-450B-9D11-3F0A2D86548E}" sibTransId="{9CFD825E-5146-42DD-BD9F-86120241B547}"/>
    <dgm:cxn modelId="{4FF61D24-60E7-415C-A8F5-B5C75E67EAB1}" type="presParOf" srcId="{C3102B80-D8D2-43F2-9A18-402162EC6305}" destId="{C6E47710-EE87-43CB-9126-C90BFDBE3498}" srcOrd="0" destOrd="0" presId="urn:microsoft.com/office/officeart/2005/8/layout/chevron1"/>
    <dgm:cxn modelId="{5887B436-94B3-49BC-9CBA-2D60D8273B27}" type="presParOf" srcId="{C3102B80-D8D2-43F2-9A18-402162EC6305}" destId="{BA3699E9-0DCD-409D-9B23-E1A3DE125BDB}" srcOrd="1" destOrd="0" presId="urn:microsoft.com/office/officeart/2005/8/layout/chevron1"/>
    <dgm:cxn modelId="{87C0DF70-260C-469C-9848-C7551C6E999B}" type="presParOf" srcId="{C3102B80-D8D2-43F2-9A18-402162EC6305}" destId="{743A05F2-3F79-43DA-BBB9-1D3DA4DE6C7E}" srcOrd="2" destOrd="0" presId="urn:microsoft.com/office/officeart/2005/8/layout/chevron1"/>
    <dgm:cxn modelId="{D0484A57-C906-4371-936B-28FAD01365D5}" type="presParOf" srcId="{C3102B80-D8D2-43F2-9A18-402162EC6305}" destId="{007F928E-3A17-4B7F-93E4-E2C0198ED34B}" srcOrd="3" destOrd="0" presId="urn:microsoft.com/office/officeart/2005/8/layout/chevron1"/>
    <dgm:cxn modelId="{6B7CF8AE-F41F-450E-B9FB-F5D6ABA59AD5}" type="presParOf" srcId="{C3102B80-D8D2-43F2-9A18-402162EC6305}" destId="{1BE733AD-E99C-43F4-8193-CFE27702FB3A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47710-EE87-43CB-9126-C90BFDBE3498}">
      <dsp:nvSpPr>
        <dsp:cNvPr id="0" name=""/>
        <dsp:cNvSpPr/>
      </dsp:nvSpPr>
      <dsp:spPr>
        <a:xfrm>
          <a:off x="1521" y="0"/>
          <a:ext cx="4181385" cy="897878"/>
        </a:xfrm>
        <a:prstGeom prst="chevron">
          <a:avLst/>
        </a:prstGeom>
        <a:solidFill>
          <a:srgbClr val="5B9BD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0 - 6 мес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50460" y="0"/>
        <a:ext cx="3283507" cy="897878"/>
      </dsp:txXfrm>
    </dsp:sp>
    <dsp:sp modelId="{743A05F2-3F79-43DA-BBB9-1D3DA4DE6C7E}">
      <dsp:nvSpPr>
        <dsp:cNvPr id="0" name=""/>
        <dsp:cNvSpPr/>
      </dsp:nvSpPr>
      <dsp:spPr>
        <a:xfrm>
          <a:off x="3741553" y="0"/>
          <a:ext cx="4191390" cy="897878"/>
        </a:xfrm>
        <a:prstGeom prst="chevron">
          <a:avLst/>
        </a:prstGeom>
        <a:solidFill>
          <a:srgbClr val="197EC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Становление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6 - 12 мес. </a:t>
          </a:r>
        </a:p>
      </dsp:txBody>
      <dsp:txXfrm>
        <a:off x="4190492" y="0"/>
        <a:ext cx="3293512" cy="897878"/>
      </dsp:txXfrm>
    </dsp:sp>
    <dsp:sp modelId="{1BE733AD-E99C-43F4-8193-CFE27702FB3A}">
      <dsp:nvSpPr>
        <dsp:cNvPr id="0" name=""/>
        <dsp:cNvSpPr/>
      </dsp:nvSpPr>
      <dsp:spPr>
        <a:xfrm>
          <a:off x="7466288" y="0"/>
          <a:ext cx="4458929" cy="897878"/>
        </a:xfrm>
        <a:prstGeom prst="chevron">
          <a:avLst/>
        </a:prstGeom>
        <a:solidFill>
          <a:srgbClr val="1F4E7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12 + мес. </a:t>
          </a:r>
        </a:p>
      </dsp:txBody>
      <dsp:txXfrm>
        <a:off x="7915227" y="0"/>
        <a:ext cx="3561051" cy="897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t" anchorCtr="0" compatLnSpc="1">
            <a:prstTxWarp prst="textNoShape">
              <a:avLst/>
            </a:prstTxWarp>
          </a:bodyPr>
          <a:lstStyle>
            <a:lvl1pPr defTabSz="627065">
              <a:defRPr sz="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51078" y="1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t" anchorCtr="0" compatLnSpc="1">
            <a:prstTxWarp prst="textNoShape">
              <a:avLst/>
            </a:prstTxWarp>
          </a:bodyPr>
          <a:lstStyle>
            <a:lvl1pPr algn="r" defTabSz="627065">
              <a:defRPr sz="800"/>
            </a:lvl1pPr>
          </a:lstStyle>
          <a:p>
            <a:fld id="{42B58284-BD55-477D-829B-0D8B66B41141}" type="datetimeFigureOut">
              <a:rPr lang="en-US"/>
              <a:pPr/>
              <a:t>6/4/2018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428736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b" anchorCtr="0" compatLnSpc="1">
            <a:prstTxWarp prst="textNoShape">
              <a:avLst/>
            </a:prstTxWarp>
          </a:bodyPr>
          <a:lstStyle>
            <a:lvl1pPr defTabSz="627065">
              <a:defRPr sz="8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51078" y="9428736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b" anchorCtr="0" compatLnSpc="1">
            <a:prstTxWarp prst="textNoShape">
              <a:avLst/>
            </a:prstTxWarp>
          </a:bodyPr>
          <a:lstStyle>
            <a:lvl1pPr algn="r" defTabSz="627065">
              <a:defRPr sz="800"/>
            </a:lvl1pPr>
          </a:lstStyle>
          <a:p>
            <a:fld id="{B000AF5B-B840-4C36-ABEB-C07F7C1C287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74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>
            <a:lvl1pPr defTabSz="627065">
              <a:defRPr sz="1100">
                <a:latin typeface="Calibri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51078" y="1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>
            <a:lvl1pPr algn="r" defTabSz="627065">
              <a:defRPr sz="1100">
                <a:latin typeface="Calibri" pitchFamily="34" charset="0"/>
              </a:defRPr>
            </a:lvl1pPr>
          </a:lstStyle>
          <a:p>
            <a:fld id="{660D0E8B-676B-4AF2-96B6-20F8C726C38A}" type="datetimeFigureOut">
              <a:rPr lang="en-US"/>
              <a:pPr/>
              <a:t>6/4/2018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744538"/>
            <a:ext cx="542766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648" tIns="68827" rIns="137648" bIns="68827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143" y="4715157"/>
            <a:ext cx="5439391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428736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b" anchorCtr="0" compatLnSpc="1">
            <a:prstTxWarp prst="textNoShape">
              <a:avLst/>
            </a:prstTxWarp>
          </a:bodyPr>
          <a:lstStyle>
            <a:lvl1pPr defTabSz="627065">
              <a:defRPr sz="1100">
                <a:latin typeface="Calibri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51078" y="9428736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b" anchorCtr="0" compatLnSpc="1">
            <a:prstTxWarp prst="textNoShape">
              <a:avLst/>
            </a:prstTxWarp>
          </a:bodyPr>
          <a:lstStyle>
            <a:lvl1pPr algn="r" defTabSz="627065">
              <a:defRPr sz="1100">
                <a:latin typeface="Calibri" pitchFamily="34" charset="0"/>
              </a:defRPr>
            </a:lvl1pPr>
          </a:lstStyle>
          <a:p>
            <a:fld id="{7712EFF2-E535-4F8D-9276-91B171A7836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248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778686" indent="-299495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1197978" indent="-239596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1677170" indent="-239596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2156361" indent="-239596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2395957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2875148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3354339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3833531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2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6150" eaLnBrk="1" hangingPunct="1">
              <a:spcBef>
                <a:spcPct val="0"/>
              </a:spcBef>
            </a:pPr>
            <a:endParaRPr lang="ru-RU" altLang="ru-RU" sz="130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2A7186-C962-445B-8603-B298D2B81092}" type="slidenum">
              <a:rPr lang="ru-RU" altLang="ru-RU" smtClean="0">
                <a:latin typeface="Calibri" panose="020F0502020204030204" pitchFamily="34" charset="0"/>
              </a:rPr>
              <a:pPr/>
              <a:t>3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3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4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5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996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296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6150" eaLnBrk="1" hangingPunct="1">
              <a:spcBef>
                <a:spcPct val="0"/>
              </a:spcBef>
            </a:pPr>
            <a:endParaRPr lang="ru-RU" altLang="ru-RU" sz="130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61294D-798C-4772-921F-11365C8947B4}" type="slidenum">
              <a:rPr lang="ru-RU" altLang="ru-RU" smtClean="0">
                <a:latin typeface="Calibri" panose="020F0502020204030204" pitchFamily="34" charset="0"/>
              </a:rPr>
              <a:pPr/>
              <a:t>38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3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299374" y="3243722"/>
            <a:ext cx="10001242" cy="2153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>
              <a:defRPr lang="en-US" sz="32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lvl="0" algn="ctr" defTabSz="1163111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1866933" y="8257871"/>
            <a:ext cx="387770" cy="18174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1093324" rtl="0" eaLnBrk="1" fontAlgn="base" latinLnBrk="0" hangingPunct="1">
              <a:lnSpc>
                <a:spcPts val="143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47F3F-2E8A-4EAB-A46A-01A88D87E637}" type="slidenum">
              <a:rPr kumimoji="0" lang="en-US" sz="1272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093324" rtl="0" eaLnBrk="1" fontAlgn="base" latinLnBrk="0" hangingPunct="1">
                <a:lnSpc>
                  <a:spcPts val="1434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72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844799" y="228781"/>
            <a:ext cx="9409903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2800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1163111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0" y="69717"/>
            <a:ext cx="2235200" cy="101681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353264" y="1123564"/>
            <a:ext cx="118911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18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21">
          <p15:clr>
            <a:srgbClr val="FBAE40"/>
          </p15:clr>
        </p15:guide>
        <p15:guide id="2" pos="39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66775" y="8008938"/>
            <a:ext cx="2833688" cy="460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90B3D-13D6-4906-BEB9-903DE36AD8CF}" type="datetime1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3538" y="8008938"/>
            <a:ext cx="4252912" cy="460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9525" y="8008938"/>
            <a:ext cx="2833688" cy="460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EBD16-B57B-4577-8469-93B7921DFC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899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20" r:id="rId2"/>
    <p:sldLayoutId id="2147483921" r:id="rId3"/>
  </p:sldLayoutIdLst>
  <p:transition/>
  <p:hf hdr="0" dt="0"/>
  <p:txStyles>
    <p:titleStyle>
      <a:lvl1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2pPr>
      <a:lvl3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3pPr>
      <a:lvl4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4pPr>
      <a:lvl5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5pPr>
      <a:lvl6pPr marL="546662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6pPr>
      <a:lvl7pPr marL="1093324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7pPr>
      <a:lvl8pPr marL="1639986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8pPr>
      <a:lvl9pPr marL="2186649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9pPr>
    </p:titleStyle>
    <p:bodyStyle>
      <a:lvl1pPr marL="457450" indent="-457450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•"/>
        <a:defRPr sz="1272">
          <a:solidFill>
            <a:schemeClr val="tx1"/>
          </a:solidFill>
          <a:latin typeface="+mn-lt"/>
          <a:ea typeface="+mn-ea"/>
          <a:cs typeface="+mn-cs"/>
        </a:defRPr>
      </a:lvl1pPr>
      <a:lvl2pPr marL="242962" indent="-242962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•"/>
        <a:defRPr sz="1272">
          <a:solidFill>
            <a:schemeClr val="tx1"/>
          </a:solidFill>
          <a:latin typeface="+mn-lt"/>
        </a:defRPr>
      </a:lvl2pPr>
      <a:lvl3pPr marL="476432" indent="-233471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272">
          <a:solidFill>
            <a:schemeClr val="tx1"/>
          </a:solidFill>
          <a:latin typeface="+mn-lt"/>
        </a:defRPr>
      </a:lvl3pPr>
      <a:lvl4pPr marL="719392" indent="-242962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•"/>
        <a:defRPr sz="1145">
          <a:solidFill>
            <a:schemeClr val="tx1"/>
          </a:solidFill>
          <a:latin typeface="+mn-lt"/>
        </a:defRPr>
      </a:lvl4pPr>
      <a:lvl5pPr marL="949067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5pPr>
      <a:lvl6pPr marL="1495728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6pPr>
      <a:lvl7pPr marL="2042391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7pPr>
      <a:lvl8pPr marL="2589053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8pPr>
      <a:lvl9pPr marL="3135713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1pPr>
      <a:lvl2pPr marL="546662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2pPr>
      <a:lvl3pPr marL="1093324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3pPr>
      <a:lvl4pPr marL="1639986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4pPr>
      <a:lvl5pPr marL="2186649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5pPr>
      <a:lvl6pPr marL="2733311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6pPr>
      <a:lvl7pPr marL="3279973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7pPr>
      <a:lvl8pPr marL="3826635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8pPr>
      <a:lvl9pPr marL="4373297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info@corpmsp.ru" TargetMode="External"/><Relationship Id="rId7" Type="http://schemas.openxmlformats.org/officeDocument/2006/relationships/hyperlink" Target="https://agro-coop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mbn.ru/" TargetMode="External"/><Relationship Id="rId5" Type="http://schemas.openxmlformats.org/officeDocument/2006/relationships/hyperlink" Target="http://www.mspbank.ru/" TargetMode="External"/><Relationship Id="rId4" Type="http://schemas.openxmlformats.org/officeDocument/2006/relationships/hyperlink" Target="http://www.corpmsp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6.emf"/><Relationship Id="rId5" Type="http://schemas.openxmlformats.org/officeDocument/2006/relationships/image" Target="../media/image9.jpeg"/><Relationship Id="rId10" Type="http://schemas.openxmlformats.org/officeDocument/2006/relationships/package" Target="../embeddings/_____Microsoft_Excel1.xlsx"/><Relationship Id="rId4" Type="http://schemas.openxmlformats.org/officeDocument/2006/relationships/image" Target="../media/image8.jpe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122" y="3820536"/>
            <a:ext cx="10233743" cy="21533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dirty="0">
                <a:solidFill>
                  <a:srgbClr val="0070C0"/>
                </a:solidFill>
                <a:latin typeface="Arial Narrow" pitchFamily="34" charset="0"/>
              </a:rPr>
              <a:t>Комплекс мер поддержки</a:t>
            </a:r>
            <a:br>
              <a:rPr lang="ru-RU" sz="4800" dirty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4800" dirty="0">
                <a:solidFill>
                  <a:srgbClr val="0070C0"/>
                </a:solidFill>
                <a:latin typeface="Arial Narrow" pitchFamily="34" charset="0"/>
              </a:rPr>
              <a:t>для сельскохозяйственных </a:t>
            </a:r>
            <a:r>
              <a:rPr lang="ru-RU" sz="4800" dirty="0" smtClean="0">
                <a:solidFill>
                  <a:srgbClr val="0070C0"/>
                </a:solidFill>
                <a:latin typeface="Arial Narrow" pitchFamily="34" charset="0"/>
              </a:rPr>
              <a:t>кооперативов и фермеров-членов </a:t>
            </a:r>
            <a:r>
              <a:rPr lang="ru-RU" sz="4800" dirty="0">
                <a:solidFill>
                  <a:srgbClr val="0070C0"/>
                </a:solidFill>
                <a:latin typeface="Arial Narrow" pitchFamily="34" charset="0"/>
              </a:rPr>
              <a:t>сельскохозяйственных кооперативов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99376" y="7168450"/>
            <a:ext cx="10001242" cy="527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lang="en-US" sz="32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  <a:lvl2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78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57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40035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714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0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Москва, 201</a:t>
            </a:r>
            <a:r>
              <a:rPr lang="en-US" sz="20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8</a:t>
            </a:r>
            <a:r>
              <a:rPr lang="ru-RU" sz="20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7" y="912202"/>
            <a:ext cx="5860394" cy="266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3535" y="484094"/>
            <a:ext cx="4130936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 состоянию на 04.06.2018г.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2750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9221289" y="519038"/>
            <a:ext cx="2967125" cy="515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600" y="414429"/>
            <a:ext cx="8710820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2823" y="3423830"/>
            <a:ext cx="2230342" cy="63334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Корпорация МСП</a:t>
            </a:r>
            <a:endParaRPr lang="ru-RU" sz="1800" dirty="0">
              <a:solidFill>
                <a:srgbClr val="0070C0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2747349" y="1562061"/>
          <a:ext cx="9441065" cy="441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7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189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9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alt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с/х кооперативов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75 %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распространяется на СКПК, </a:t>
                      </a:r>
                      <a:r>
                        <a:rPr lang="ru-RU" altLang="ru-RU" sz="1000" b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производственный кооператив.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совместно с РГО.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1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лизинга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20 %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стоимости предмета лизинга,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но не более 20 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</a:p>
                    <a:p>
                      <a:pPr algn="ctr"/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авансовый платеж по лизингу – не менее 20 % от стоимости предмета лизинга.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 лизинга – только оборудование и крупный рогатый скот специализированных мясных пород, выращенный в Российской Федерации в целях разведения.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9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для развития </a:t>
                      </a:r>
                      <a:r>
                        <a:rPr lang="ru-RU" altLang="ru-RU" sz="1100" b="1" kern="1200" baseline="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сельхозкооперации</a:t>
                      </a:r>
                      <a:endParaRPr lang="ru-RU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сельскохозяйственных кооперативов и их членов, осуществляющих производство и реализацию сельскохозяйственной продукции.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распространяется на СКПК.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26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лизинга в сфере сельского хозяйства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стоимости предмета лизинга,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но не более 20 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предметом лизинга может выступать сельскохозяйственная техника, автотехника и оборудование, племенные животные и крупный рогатый скот специализированных мясных пород, выращенный в Российской Федерации в целях разведения;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авансовый платеж по лизингу - </a:t>
                      </a: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15% </a:t>
                      </a: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стоимости предмета лизинга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1" name="L-Shape 10"/>
          <p:cNvSpPr/>
          <p:nvPr/>
        </p:nvSpPr>
        <p:spPr>
          <a:xfrm rot="13701821">
            <a:off x="2086897" y="348259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2747349" y="1217723"/>
          <a:ext cx="9429900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38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8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75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12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185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-370147" y="6287473"/>
            <a:ext cx="2506560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   компании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2747349" y="6043796"/>
          <a:ext cx="9470302" cy="1468072"/>
        </p:xfrm>
        <a:graphic>
          <a:graphicData uri="http://schemas.openxmlformats.org/drawingml/2006/table">
            <a:tbl>
              <a:tblPr/>
              <a:tblGrid>
                <a:gridCol w="18138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7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75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24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391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68072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не более 12 месяцев по состоянию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5" name="L-Shape 10"/>
          <p:cNvSpPr/>
          <p:nvPr/>
        </p:nvSpPr>
        <p:spPr>
          <a:xfrm rot="13701821">
            <a:off x="2086897" y="652518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79764" y="6014762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3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221289" y="519038"/>
            <a:ext cx="2967125" cy="515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600" y="414429"/>
            <a:ext cx="888522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мес.</a:t>
            </a:r>
          </a:p>
        </p:txBody>
      </p:sp>
      <p:sp>
        <p:nvSpPr>
          <p:cNvPr id="16" name="L-Shape 10"/>
          <p:cNvSpPr/>
          <p:nvPr/>
        </p:nvSpPr>
        <p:spPr>
          <a:xfrm rot="13701821">
            <a:off x="2179341" y="337743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2078916" y="1737911"/>
          <a:ext cx="8621920" cy="6054970"/>
        </p:xfrm>
        <a:graphic>
          <a:graphicData uri="http://schemas.openxmlformats.org/drawingml/2006/table">
            <a:tbl>
              <a:tblPr/>
              <a:tblGrid>
                <a:gridCol w="12597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37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5033"/>
                <a:gridCol w="6727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41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330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90870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Агросезон</a:t>
                      </a: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проведение сезонных работ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фин. состояния заемщика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недвижимого и движимого имущества, ТМЦ, гарантии и поручительства в рамках НГС.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кредитования: </a:t>
                      </a:r>
                      <a:r>
                        <a:rPr lang="ru-RU" altLang="ru-RU" sz="105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(вновь созданных) и СПК (срок деятельности от 3-х месяцев).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90870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3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13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 с/х кооперативов</a:t>
                      </a:r>
                      <a:endParaRPr lang="en-US" altLang="ru-RU" sz="13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Проведение сезонных работ, а также пополнение оборотных средств для финансирования иных текущих затрат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25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млн. рублей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направлений целевого использования, с учетом отраслевой принадлежности СПК и </a:t>
                      </a:r>
                      <a:r>
                        <a:rPr lang="ru-RU" sz="105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2000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цехов для приемки и переработки молока,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</a:tr>
              <a:tr h="145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объектов/ сооружений для хранения продукции (</a:t>
                      </a:r>
                      <a:r>
                        <a:rPr kumimoji="0" lang="ru-RU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фрукто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-, овоще- и зернохранилища),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  <a:endParaRPr lang="ru-RU" sz="105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2078916" y="1209228"/>
          <a:ext cx="8621920" cy="48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7177"/>
                <a:gridCol w="2200940"/>
                <a:gridCol w="882502"/>
                <a:gridCol w="720512"/>
                <a:gridCol w="1055125"/>
                <a:gridCol w="2545664"/>
              </a:tblGrid>
              <a:tr h="368111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Правая фигурная скобка 23"/>
          <p:cNvSpPr/>
          <p:nvPr/>
        </p:nvSpPr>
        <p:spPr>
          <a:xfrm>
            <a:off x="10806125" y="1742542"/>
            <a:ext cx="270934" cy="6050340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207944" y="4129799"/>
            <a:ext cx="1315456" cy="1492716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101" y="8009774"/>
            <a:ext cx="9308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* в </a:t>
            </a:r>
            <a:r>
              <a:rPr lang="ru-RU" sz="1100" i="1" dirty="0"/>
              <a:t>рамках </a:t>
            </a:r>
            <a:r>
              <a:rPr lang="ru-RU" sz="11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1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1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399651"/>
            <a:ext cx="1838162" cy="67181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2" name="L-Shape 10"/>
          <p:cNvSpPr/>
          <p:nvPr/>
        </p:nvSpPr>
        <p:spPr>
          <a:xfrm rot="13701821">
            <a:off x="1504340" y="449775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2160380" y="6288736"/>
          <a:ext cx="10081033" cy="1793748"/>
        </p:xfrm>
        <a:graphic>
          <a:graphicData uri="http://schemas.openxmlformats.org/drawingml/2006/table">
            <a:tbl>
              <a:tblPr/>
              <a:tblGrid>
                <a:gridCol w="1369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78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59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66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0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723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обновления парка сельхозтехники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Специальная программа для членов АККОР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3,0 % 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Самоходная уборочная техника,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Тракторы,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Технологические комплексы (трактор + прицепное/навесное оборудование),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требуется.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69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9221289" y="519038"/>
            <a:ext cx="3020125" cy="515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599" y="414429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мес.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2160380" y="1159859"/>
          <a:ext cx="8546003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5834"/>
                <a:gridCol w="774192"/>
                <a:gridCol w="1001445"/>
                <a:gridCol w="1412146"/>
                <a:gridCol w="4052386"/>
              </a:tblGrid>
              <a:tr h="1281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2160379" y="1480924"/>
          <a:ext cx="8599770" cy="4402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5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81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54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15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6868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en-US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для субъектов СБ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единоличного исполнительного органа субъекта  МСП: председателя кооператива и директора (исполнит. директора) (при наличии), которое представляется на весь срок действия кредитного договора по всем денежным обязательствам Субъекта МСП, возникшим из кредитного договора;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 Агента  или заклад векселя АО «МСП Банк» или поручительство РГО в объеме 20% от суммы кредита;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Получатели: с/х производственные и потребительские кооперативы (за исключением кредитных) и фермерские хозяйства - члены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СПоКов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0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08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Кредитный кооператив**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кредитный продукт для СКПК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млн –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 для конечного заемщика (МСП)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мес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(но не позднее срока возврата кредита по кредитному договору между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АО «МСП Банк» и СКПК)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Symbol" panose="05050102010706020507" pitchFamily="18" charset="2"/>
                        <a:buNone/>
                      </a:pPr>
                      <a:r>
                        <a:rPr lang="ru-RU" sz="1100" b="1" i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Обсуждается</a:t>
                      </a:r>
                      <a:endParaRPr lang="ru-RU" sz="1100" b="1" i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Фин. и организационные критерии к Заемщику устанавливаются АО «МСП Банк».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Заемщик: ЮЛ/ ИП – резидент РФ, член СКПК, срок деятельности с даты гос. регистрации до даты заключения договора займа не менее 6 мес. и др.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Обеспечение: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Поручительство председателя кооператива и директора (при наличии) на весь срок действия кредитного договора по всем денежным обязательствам СКПК, возникшим из кредитного договора.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Залог прав (требований) по займам, предоставленным СКПК субъектам МСП за счет средств АО «МСП Банк», на сумму не менее суммы выдаваемой кредитной линии.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Залоговое обеспечение  в объеме, не менее 70% от суммы кредита.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06694" y="3487436"/>
            <a:ext cx="1579378" cy="43720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5" name="L-Shape 10"/>
          <p:cNvSpPr/>
          <p:nvPr/>
        </p:nvSpPr>
        <p:spPr>
          <a:xfrm rot="13701821">
            <a:off x="1585803" y="3472620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304" y="8164839"/>
            <a:ext cx="11752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* в </a:t>
            </a:r>
            <a:r>
              <a:rPr lang="ru-RU" sz="1100" i="1" dirty="0"/>
              <a:t>рамках Постановления </a:t>
            </a:r>
            <a:r>
              <a:rPr lang="ru-RU" sz="1100" i="1" dirty="0" smtClean="0"/>
              <a:t>Правительства РФ 1528 (программа льготного кредитования Минсельхоза России)</a:t>
            </a:r>
          </a:p>
          <a:p>
            <a:r>
              <a:rPr lang="ru-RU" sz="1100" i="1" dirty="0"/>
              <a:t>** продукт в процессе разработки; структура обеспечения может быть уточнена в случае создания нового гарантийного продукта АО «Корпорация «МСП» в рамках </a:t>
            </a:r>
            <a:r>
              <a:rPr lang="ru-RU" sz="1100" i="1" dirty="0" smtClean="0"/>
              <a:t>НГС</a:t>
            </a:r>
            <a:endParaRPr lang="ru-RU" sz="11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304" y="6758596"/>
            <a:ext cx="1897599" cy="52361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Росагролизинг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06694" y="5944934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-Shape 10"/>
          <p:cNvSpPr/>
          <p:nvPr/>
        </p:nvSpPr>
        <p:spPr>
          <a:xfrm rot="13701821">
            <a:off x="1585804" y="6778610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10655873" y="1471101"/>
            <a:ext cx="270934" cy="4431301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959081" y="2673027"/>
            <a:ext cx="1501334" cy="2018630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3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рямая </a:t>
            </a:r>
            <a:r>
              <a:rPr lang="ru-RU" sz="13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гарантия для развития </a:t>
            </a:r>
            <a:r>
              <a:rPr lang="ru-RU" sz="1300" b="1" dirty="0" err="1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сельхозкооперации</a:t>
            </a:r>
            <a:r>
              <a:rPr lang="ru-RU" sz="13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АО «Корпорация «МСП» в объеме 60% от суммы кредита (залоговое обеспечение не требуется)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2160379" y="5991342"/>
          <a:ext cx="10081034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8365"/>
                <a:gridCol w="1265274"/>
                <a:gridCol w="1339702"/>
                <a:gridCol w="1477927"/>
                <a:gridCol w="4649766"/>
              </a:tblGrid>
              <a:tr h="1831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6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9063128" y="446314"/>
            <a:ext cx="2595472" cy="534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542" y="349616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472491"/>
            <a:ext cx="1838162" cy="67181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504340" y="4569725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2078916" y="1718196"/>
          <a:ext cx="8725766" cy="6243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3531">
                  <a:extLst>
                    <a:ext uri="{9D8B030D-6E8A-4147-A177-3AD203B41FA5}">
                      <a16:colId xmlns="" xmlns:a16="http://schemas.microsoft.com/office/drawing/2014/main" val="2846274562"/>
                    </a:ext>
                  </a:extLst>
                </a:gridCol>
                <a:gridCol w="1635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1069"/>
                <a:gridCol w="840136">
                  <a:extLst>
                    <a:ext uri="{9D8B030D-6E8A-4147-A177-3AD203B41FA5}">
                      <a16:colId xmlns="" xmlns:a16="http://schemas.microsoft.com/office/drawing/2014/main" val="2423533658"/>
                    </a:ext>
                  </a:extLst>
                </a:gridCol>
                <a:gridCol w="1207925">
                  <a:extLst>
                    <a:ext uri="{9D8B030D-6E8A-4147-A177-3AD203B41FA5}">
                      <a16:colId xmlns="" xmlns:a16="http://schemas.microsoft.com/office/drawing/2014/main" val="1229482924"/>
                    </a:ext>
                  </a:extLst>
                </a:gridCol>
                <a:gridCol w="2527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81891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Оборотное кредитование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проведение сезонных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работ;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кредиты на пополнение оборотных средств, кредиты в форме «овердрафт»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овердрафта – до 50%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оборотов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от 1 до 3 лет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движимого и недвижимого имущества, ТМЦ, залог будущего урожая, поручительство, допускается предоставление необеспеченных и частично необеспеченных кредитов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9588396"/>
                  </a:ext>
                </a:extLst>
              </a:tr>
              <a:tr h="1136009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Инвестиционное кредитовани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е </a:t>
                      </a:r>
                      <a:endParaRPr lang="ru-RU" sz="105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endParaRPr lang="en-US" sz="9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приобретение техники, оборудования, с/х животных, с/х земель.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модернизация производственных объектов в АПК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  <a:endParaRPr lang="ru-RU" sz="105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</a:p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приобретаемого</a:t>
                      </a: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иного ликвидного </a:t>
                      </a: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имущества, поручительство, допускается предоставление частично необеспеченных кредитов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91358"/>
                  </a:ext>
                </a:extLst>
              </a:tr>
              <a:tr h="987246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Рефинансиро-вание</a:t>
                      </a: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Рефинансирование кредитов, полученных на текущие и инвестиционные цели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 лет</a:t>
                      </a:r>
                    </a:p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Определяется индивидуально 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движимого и недвижимого имущества, в том числе имущества, обремененного правом залога первоначального кредитора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2878107"/>
                  </a:ext>
                </a:extLst>
              </a:tr>
              <a:tr h="1029369">
                <a:tc rowSpan="3"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3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13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 с/х кооперативов</a:t>
                      </a:r>
                      <a:endParaRPr lang="en-US" altLang="ru-RU" sz="13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сезонных работ, пополнение оборотных средств для финансирования иных текущих затрат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млн.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рублей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залогового обеспечения не требуется (только </a:t>
                      </a:r>
                      <a:r>
                        <a:rPr lang="ru-RU" sz="11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членов кооператива)</a:t>
                      </a:r>
                      <a:endParaRPr lang="ru-RU" sz="11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</a:tr>
              <a:tr h="14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Приобретение основных средств: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техники, в том числе б/у;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оборудования;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земельных участков с/х назначения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6612">
                <a:tc vMerge="1"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залогового обеспечения не требуется.</a:t>
                      </a:r>
                      <a:endParaRPr lang="ru-RU" sz="110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Бланк до 25%.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Собственное участие заемщика за счет средств гранта.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078915" y="1193236"/>
          <a:ext cx="8590001" cy="48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351"/>
                <a:gridCol w="1452282"/>
                <a:gridCol w="1075765"/>
                <a:gridCol w="1037941"/>
                <a:gridCol w="1167377"/>
                <a:gridCol w="2396285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10668917" y="1696510"/>
            <a:ext cx="270934" cy="6337161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1045436" y="4118732"/>
            <a:ext cx="1319104" cy="1492716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9063128" y="446314"/>
            <a:ext cx="2595472" cy="534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542" y="349616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2506134" y="1389028"/>
          <a:ext cx="9720080" cy="1988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7570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2092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57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Гранты </a:t>
                      </a: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развитие материально-технической </a:t>
                      </a: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базы </a:t>
                      </a: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сельскохозяйственного </a:t>
                      </a: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потребительского</a:t>
                      </a: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кооператива: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строительство, реконструкцию или модернизацию производственных объектов;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приобретение и монтаж оборудования и техники для производственных объектов, оснащения лабораторий производственного контроля качества и безопасности продукции;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приобретение специализированного транспорта;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уплату части взносов по договорам лизинга </a:t>
                      </a:r>
                      <a:r>
                        <a:rPr lang="ru-RU" sz="1000" b="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 более 8 процентов общей стоимости предметов лизинга)</a:t>
                      </a:r>
                    </a:p>
                  </a:txBody>
                  <a:tcPr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70 млн. рублей</a:t>
                      </a:r>
                    </a:p>
                    <a:p>
                      <a:pPr lvl="0" algn="ctr"/>
                      <a:endParaRPr lang="ru-RU" sz="1050" b="1" kern="12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до 60 % от суммы проекта – средства федерального бюджета</a:t>
                      </a:r>
                    </a:p>
                    <a:p>
                      <a:pPr lvl="0" algn="l"/>
                      <a:endParaRPr lang="ru-RU" sz="10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до 40 % от суммы проекта - собственные средства кооперативов, </a:t>
                      </a:r>
                      <a:r>
                        <a:rPr lang="ru-RU" sz="1000" b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 них часть затрат (не более 20%) может быть обеспечена за счет средств субъекта РФ.</a:t>
                      </a:r>
                    </a:p>
                  </a:txBody>
                  <a:tcPr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93638" y="1795822"/>
            <a:ext cx="1775682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Минсельхоз</a:t>
            </a:r>
          </a:p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России</a:t>
            </a:r>
            <a:endParaRPr lang="ru-RU" sz="1600" b="1" dirty="0">
              <a:solidFill>
                <a:srgbClr val="0070C0"/>
              </a:solidFill>
            </a:endParaRPr>
          </a:p>
          <a:p>
            <a:pPr algn="r"/>
            <a:r>
              <a:rPr lang="ru-RU" sz="1600" b="1" dirty="0">
                <a:solidFill>
                  <a:srgbClr val="0070C0"/>
                </a:solidFill>
              </a:rPr>
              <a:t>  </a:t>
            </a:r>
            <a:r>
              <a:rPr lang="ru-RU" sz="1400" dirty="0">
                <a:solidFill>
                  <a:srgbClr val="0070C0"/>
                </a:solidFill>
              </a:rPr>
              <a:t>субсидирование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0" name="L-Shape 10"/>
          <p:cNvSpPr/>
          <p:nvPr/>
        </p:nvSpPr>
        <p:spPr>
          <a:xfrm rot="13701821">
            <a:off x="1882247" y="202134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2506134" y="3650928"/>
          <a:ext cx="7642845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8776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1510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585">
                  <a:extLst>
                    <a:ext uri="{9D8B030D-6E8A-4147-A177-3AD203B41FA5}">
                      <a16:colId xmlns:a16="http://schemas.microsoft.com/office/drawing/2014/main" xmlns="" val="2423533658"/>
                    </a:ext>
                  </a:extLst>
                </a:gridCol>
                <a:gridCol w="1157463">
                  <a:extLst>
                    <a:ext uri="{9D8B030D-6E8A-4147-A177-3AD203B41FA5}">
                      <a16:colId xmlns:a16="http://schemas.microsoft.com/office/drawing/2014/main" xmlns="" val="1229482924"/>
                    </a:ext>
                  </a:extLst>
                </a:gridCol>
                <a:gridCol w="25453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5462659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-286404" y="4612566"/>
            <a:ext cx="2259619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Росагролизинг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3" name="L-Shape 10"/>
          <p:cNvSpPr/>
          <p:nvPr/>
        </p:nvSpPr>
        <p:spPr>
          <a:xfrm rot="13701821">
            <a:off x="1848381" y="484925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/>
          </p:nvPr>
        </p:nvGraphicFramePr>
        <p:xfrm>
          <a:off x="2506134" y="3982941"/>
          <a:ext cx="7642846" cy="1977874"/>
        </p:xfrm>
        <a:graphic>
          <a:graphicData uri="http://schemas.openxmlformats.org/drawingml/2006/table">
            <a:tbl>
              <a:tblPr/>
              <a:tblGrid>
                <a:gridCol w="13924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78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76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82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967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977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ЛОЯЛЬНОСТИ «НАДЕЖНЫЙ ПАРТНЕР»</a:t>
                      </a:r>
                      <a:endParaRPr lang="ru-RU" sz="105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10-15%)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10 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 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(не более срока полезного использования)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Лизингополучатели с действующими &gt;1 года договорами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 своевременностью оплаты лизинговых платежей &gt; 90%.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Периодичность оплаты – квартальная.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/>
          </p:nvPr>
        </p:nvGraphicFramePr>
        <p:xfrm>
          <a:off x="2506134" y="6023664"/>
          <a:ext cx="7642845" cy="1992453"/>
        </p:xfrm>
        <a:graphic>
          <a:graphicData uri="http://schemas.openxmlformats.org/drawingml/2006/table">
            <a:tbl>
              <a:tblPr/>
              <a:tblGrid>
                <a:gridCol w="1387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75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2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73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080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992453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15%)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более 12 месяцев по состоянию на дату обращения в РЛК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6" name="L-Shape 10"/>
          <p:cNvSpPr/>
          <p:nvPr/>
        </p:nvSpPr>
        <p:spPr>
          <a:xfrm rot="13701821">
            <a:off x="1848381" y="689271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521337" y="6602456"/>
            <a:ext cx="1704877" cy="83099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Возможно поручительство РГО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Правая фигурная скобка 38"/>
          <p:cNvSpPr/>
          <p:nvPr/>
        </p:nvSpPr>
        <p:spPr>
          <a:xfrm>
            <a:off x="10194583" y="6046880"/>
            <a:ext cx="270934" cy="1969238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64559" y="5985175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57999" y="3501811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-537240" y="6685653"/>
            <a:ext cx="2506560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   компании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609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2162910" y="2283760"/>
            <a:ext cx="8274169" cy="3174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6111">
              <a:defRPr/>
            </a:pPr>
            <a:r>
              <a:rPr lang="ru-RU" sz="1463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ПРОГРАММА АО </a:t>
            </a:r>
            <a:r>
              <a:rPr lang="ru-RU" sz="1463" b="1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«РОСАГРОЛИЗИНГ» </a:t>
            </a:r>
            <a:r>
              <a:rPr lang="ru-RU" sz="1463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ПО РАЗВИТИЮ СЕЛЬХОЗКООПЕРАЦИИ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844805" y="2783406"/>
            <a:ext cx="2468793" cy="5000349"/>
            <a:chOff x="1097708" y="2842665"/>
            <a:chExt cx="1943191" cy="3399219"/>
          </a:xfrm>
        </p:grpSpPr>
        <p:grpSp>
          <p:nvGrpSpPr>
            <p:cNvPr id="58" name="Group 2"/>
            <p:cNvGrpSpPr>
              <a:grpSpLocks/>
            </p:cNvGrpSpPr>
            <p:nvPr/>
          </p:nvGrpSpPr>
          <p:grpSpPr bwMode="auto">
            <a:xfrm>
              <a:off x="1097708" y="2853868"/>
              <a:ext cx="1943191" cy="3388016"/>
              <a:chOff x="0" y="-225"/>
              <a:chExt cx="2304" cy="4923"/>
            </a:xfrm>
          </p:grpSpPr>
          <p:sp>
            <p:nvSpPr>
              <p:cNvPr id="65" name="Rectangle 3"/>
              <p:cNvSpPr>
                <a:spLocks/>
              </p:cNvSpPr>
              <p:nvPr/>
            </p:nvSpPr>
            <p:spPr bwMode="auto">
              <a:xfrm>
                <a:off x="12" y="-225"/>
                <a:ext cx="2280" cy="689"/>
              </a:xfrm>
              <a:prstGeom prst="rect">
                <a:avLst/>
              </a:pr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6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17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7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8" name="Rectangle 7"/>
              <p:cNvSpPr>
                <a:spLocks/>
              </p:cNvSpPr>
              <p:nvPr/>
            </p:nvSpPr>
            <p:spPr bwMode="auto">
              <a:xfrm>
                <a:off x="12" y="3838"/>
                <a:ext cx="2280" cy="860"/>
              </a:xfrm>
              <a:prstGeom prst="rect">
                <a:avLst/>
              </a:pr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59" name="Прямоугольник 58"/>
            <p:cNvSpPr/>
            <p:nvPr/>
          </p:nvSpPr>
          <p:spPr>
            <a:xfrm>
              <a:off x="1107827" y="2842665"/>
              <a:ext cx="1922949" cy="521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6111">
                <a:defRPr/>
              </a:pPr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ОСНАЩЕНИЕ МАШИННО-ТЕХНОЛОГИЧЕСКИХ КОМПАНИЙ</a:t>
              </a:r>
              <a:endParaRPr lang="en-US" sz="1463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60" name="Picture 4" descr="C:\Users\eyudin\Desktop\outline-tractor-clipart-free-clip-art-images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rgbClr val="E7E6E6">
                  <a:shade val="45000"/>
                  <a:satMod val="135000"/>
                </a:srgbClr>
                <a:prstClr val="white"/>
              </a:duotone>
              <a:lum bright="40000"/>
            </a:blip>
            <a:srcRect/>
            <a:stretch>
              <a:fillRect/>
            </a:stretch>
          </p:blipFill>
          <p:spPr bwMode="auto">
            <a:xfrm>
              <a:off x="1791731" y="3405479"/>
              <a:ext cx="555143" cy="378428"/>
            </a:xfrm>
            <a:prstGeom prst="rect">
              <a:avLst/>
            </a:prstGeom>
            <a:noFill/>
          </p:spPr>
        </p:pic>
        <p:grpSp>
          <p:nvGrpSpPr>
            <p:cNvPr id="61" name="Group 140"/>
            <p:cNvGrpSpPr/>
            <p:nvPr/>
          </p:nvGrpSpPr>
          <p:grpSpPr>
            <a:xfrm>
              <a:off x="1131175" y="4238755"/>
              <a:ext cx="1876253" cy="1212619"/>
              <a:chOff x="1201207" y="947223"/>
              <a:chExt cx="2880994" cy="1212600"/>
            </a:xfrm>
          </p:grpSpPr>
          <p:sp>
            <p:nvSpPr>
              <p:cNvPr id="63" name="Text Placeholder 3"/>
              <p:cNvSpPr txBox="1">
                <a:spLocks/>
              </p:cNvSpPr>
              <p:nvPr/>
            </p:nvSpPr>
            <p:spPr>
              <a:xfrm>
                <a:off x="1268714" y="947223"/>
                <a:ext cx="2677234" cy="144974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rgbClr val="5B9BD5">
                        <a:lumMod val="75000"/>
                      </a:srgbClr>
                    </a:solidFill>
                    <a:latin typeface="Calibri" panose="020F0502020204030204"/>
                  </a:rPr>
                  <a:t>ТЕХНИЧЕСКОЕ ОБЕСПЕЧЕНИЕ</a:t>
                </a:r>
                <a:endParaRPr lang="en-US" sz="1386" b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Text Placeholder 3"/>
              <p:cNvSpPr txBox="1">
                <a:spLocks/>
              </p:cNvSpPr>
              <p:nvPr/>
            </p:nvSpPr>
            <p:spPr>
              <a:xfrm>
                <a:off x="1201207" y="1281090"/>
                <a:ext cx="2880994" cy="87873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МТК способны оказывать весь</a:t>
                </a:r>
                <a:r>
                  <a:rPr lang="en-US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спектр услуг по предпосевной</a:t>
                </a:r>
                <a:r>
                  <a:rPr lang="en-US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обработке, севу и уборке урожая, а также транспортировке готовой</a:t>
                </a:r>
                <a:r>
                  <a:rPr lang="en-US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сельхозпродукции</a:t>
                </a:r>
                <a:endParaRPr lang="en-US" sz="135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2" name="Text Placeholder 3"/>
            <p:cNvSpPr txBox="1">
              <a:spLocks/>
            </p:cNvSpPr>
            <p:nvPr/>
          </p:nvSpPr>
          <p:spPr>
            <a:xfrm>
              <a:off x="1676518" y="5711702"/>
              <a:ext cx="722969" cy="45916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6111">
                <a:spcBef>
                  <a:spcPct val="20000"/>
                </a:spcBef>
                <a:defRPr/>
              </a:pPr>
              <a:r>
                <a:rPr lang="ru-RU" sz="4023" dirty="0">
                  <a:solidFill>
                    <a:sysClr val="window" lastClr="FFFFFF"/>
                  </a:solidFill>
                  <a:latin typeface="Calibri" panose="020F0502020204030204"/>
                </a:rPr>
                <a:t>8</a:t>
              </a:r>
              <a:r>
                <a:rPr lang="ru-RU" sz="4389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2195" dirty="0">
                  <a:solidFill>
                    <a:sysClr val="window" lastClr="FFFFFF"/>
                  </a:solidFill>
                  <a:latin typeface="Calibri" panose="020F0502020204030204"/>
                </a:rPr>
                <a:t>МТК</a:t>
              </a:r>
              <a:endParaRPr lang="en-US" sz="2195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3608818" y="2794818"/>
            <a:ext cx="2468795" cy="5018138"/>
            <a:chOff x="3677554" y="2852069"/>
            <a:chExt cx="1943191" cy="3414168"/>
          </a:xfrm>
        </p:grpSpPr>
        <p:grpSp>
          <p:nvGrpSpPr>
            <p:cNvPr id="70" name="Group 2"/>
            <p:cNvGrpSpPr>
              <a:grpSpLocks/>
            </p:cNvGrpSpPr>
            <p:nvPr/>
          </p:nvGrpSpPr>
          <p:grpSpPr bwMode="auto">
            <a:xfrm>
              <a:off x="3677554" y="2852069"/>
              <a:ext cx="1943191" cy="3414168"/>
              <a:chOff x="0" y="-238"/>
              <a:chExt cx="2304" cy="4961"/>
            </a:xfrm>
          </p:grpSpPr>
          <p:sp>
            <p:nvSpPr>
              <p:cNvPr id="122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3" name="Rectangle 3"/>
              <p:cNvSpPr>
                <a:spLocks/>
              </p:cNvSpPr>
              <p:nvPr/>
            </p:nvSpPr>
            <p:spPr bwMode="auto">
              <a:xfrm>
                <a:off x="12" y="-238"/>
                <a:ext cx="2280" cy="702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4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5" name="Rectangle 7"/>
              <p:cNvSpPr>
                <a:spLocks/>
              </p:cNvSpPr>
              <p:nvPr/>
            </p:nvSpPr>
            <p:spPr bwMode="auto">
              <a:xfrm>
                <a:off x="0" y="3850"/>
                <a:ext cx="2280" cy="873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71" name="Прямоугольник 70"/>
            <p:cNvSpPr/>
            <p:nvPr/>
          </p:nvSpPr>
          <p:spPr>
            <a:xfrm>
              <a:off x="3678150" y="2878042"/>
              <a:ext cx="1901549" cy="36915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014" algn="ctr" defTabSz="1377588" fontAlgn="ctr"/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ЛИЗИНГ ЭЛЕВАТОРНОГО ОБОРУДОВАНИЯ</a:t>
              </a:r>
            </a:p>
          </p:txBody>
        </p:sp>
        <p:pic>
          <p:nvPicPr>
            <p:cNvPr id="72" name="Picture 8" descr="Картинки по запросу силос клипарт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E7E6E6">
                  <a:shade val="45000"/>
                  <a:satMod val="135000"/>
                </a:srgbClr>
                <a:prstClr val="white"/>
              </a:duotone>
              <a:lum bright="40000"/>
            </a:blip>
            <a:srcRect b="4525"/>
            <a:stretch>
              <a:fillRect/>
            </a:stretch>
          </p:blipFill>
          <p:spPr bwMode="auto">
            <a:xfrm>
              <a:off x="4462592" y="3428399"/>
              <a:ext cx="332663" cy="440614"/>
            </a:xfrm>
            <a:prstGeom prst="rect">
              <a:avLst/>
            </a:prstGeom>
            <a:noFill/>
          </p:spPr>
        </p:pic>
        <p:grpSp>
          <p:nvGrpSpPr>
            <p:cNvPr id="73" name="Group 136"/>
            <p:cNvGrpSpPr/>
            <p:nvPr/>
          </p:nvGrpSpPr>
          <p:grpSpPr>
            <a:xfrm>
              <a:off x="3715309" y="4188869"/>
              <a:ext cx="1844137" cy="1119749"/>
              <a:chOff x="1312611" y="929318"/>
              <a:chExt cx="2709323" cy="1119742"/>
            </a:xfrm>
          </p:grpSpPr>
          <p:sp>
            <p:nvSpPr>
              <p:cNvPr id="75" name="Text Placeholder 3"/>
              <p:cNvSpPr txBox="1">
                <a:spLocks/>
              </p:cNvSpPr>
              <p:nvPr/>
            </p:nvSpPr>
            <p:spPr>
              <a:xfrm>
                <a:off x="1363807" y="929318"/>
                <a:ext cx="2658127" cy="29019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ИНФРАСТРУКТУРА </a:t>
                </a:r>
                <a:br>
                  <a:rPr lang="ru-RU" sz="1386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</a:br>
                <a:r>
                  <a:rPr lang="ru-RU" sz="1386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ХРАНЕНИЯ</a:t>
                </a:r>
                <a:endParaRPr lang="en-US" sz="1386" b="1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Text Placeholder 3"/>
              <p:cNvSpPr txBox="1">
                <a:spLocks/>
              </p:cNvSpPr>
              <p:nvPr/>
            </p:nvSpPr>
            <p:spPr>
              <a:xfrm>
                <a:off x="1312611" y="1316162"/>
                <a:ext cx="2697423" cy="73289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Элеваторы обеспечивают прием, доработку, сушку и сохранность зерна для реализации на наиболее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выгодных условиях</a:t>
                </a:r>
              </a:p>
            </p:txBody>
          </p:sp>
        </p:grpSp>
        <p:sp>
          <p:nvSpPr>
            <p:cNvPr id="74" name="Text Placeholder 3"/>
            <p:cNvSpPr txBox="1">
              <a:spLocks/>
            </p:cNvSpPr>
            <p:nvPr/>
          </p:nvSpPr>
          <p:spPr>
            <a:xfrm>
              <a:off x="4143829" y="5712572"/>
              <a:ext cx="1071205" cy="45954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6111">
                <a:defRPr/>
              </a:pPr>
              <a:r>
                <a:rPr lang="ru-RU" sz="4023" dirty="0">
                  <a:solidFill>
                    <a:sysClr val="window" lastClr="FFFFFF"/>
                  </a:solidFill>
                  <a:latin typeface="Calibri" panose="020F0502020204030204"/>
                </a:rPr>
                <a:t>90</a:t>
              </a:r>
              <a:r>
                <a:rPr lang="ru-RU" sz="4389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2195" dirty="0">
                  <a:solidFill>
                    <a:sysClr val="window" lastClr="FFFFFF"/>
                  </a:solidFill>
                  <a:latin typeface="Calibri" panose="020F0502020204030204"/>
                </a:rPr>
                <a:t>ТЫС.Т</a:t>
              </a:r>
              <a:endParaRPr lang="en-US" sz="2195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6372847" y="2777490"/>
            <a:ext cx="2468796" cy="5059584"/>
            <a:chOff x="6200181" y="2836196"/>
            <a:chExt cx="1981889" cy="3453442"/>
          </a:xfrm>
        </p:grpSpPr>
        <p:grpSp>
          <p:nvGrpSpPr>
            <p:cNvPr id="127" name="Group 2"/>
            <p:cNvGrpSpPr>
              <a:grpSpLocks/>
            </p:cNvGrpSpPr>
            <p:nvPr/>
          </p:nvGrpSpPr>
          <p:grpSpPr bwMode="auto">
            <a:xfrm>
              <a:off x="6238879" y="2842434"/>
              <a:ext cx="1943191" cy="3447204"/>
              <a:chOff x="0" y="-252"/>
              <a:chExt cx="2304" cy="5009"/>
            </a:xfrm>
          </p:grpSpPr>
          <p:sp>
            <p:nvSpPr>
              <p:cNvPr id="134" name="Rectangle 3"/>
              <p:cNvSpPr>
                <a:spLocks/>
              </p:cNvSpPr>
              <p:nvPr/>
            </p:nvSpPr>
            <p:spPr bwMode="auto">
              <a:xfrm>
                <a:off x="12" y="-252"/>
                <a:ext cx="2280" cy="716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5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7" name="Rectangle 7"/>
              <p:cNvSpPr>
                <a:spLocks/>
              </p:cNvSpPr>
              <p:nvPr/>
            </p:nvSpPr>
            <p:spPr bwMode="auto">
              <a:xfrm>
                <a:off x="12" y="3857"/>
                <a:ext cx="2280" cy="900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128" name="Прямоугольник 127"/>
            <p:cNvSpPr/>
            <p:nvPr/>
          </p:nvSpPr>
          <p:spPr>
            <a:xfrm>
              <a:off x="6200181" y="2836196"/>
              <a:ext cx="1952716" cy="5240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6111">
                <a:defRPr/>
              </a:pPr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ЛИЗИНГ ПЕРЕРАБАТЫВАЮЩЕГО ОБОРУДОВАНИЯ</a:t>
              </a:r>
              <a:endParaRPr lang="en-US" sz="1463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29" name="Group 148"/>
            <p:cNvGrpSpPr/>
            <p:nvPr/>
          </p:nvGrpSpPr>
          <p:grpSpPr>
            <a:xfrm>
              <a:off x="6223892" y="4197407"/>
              <a:ext cx="1905293" cy="1115070"/>
              <a:chOff x="1176865" y="1026915"/>
              <a:chExt cx="2860650" cy="1013972"/>
            </a:xfrm>
          </p:grpSpPr>
          <p:sp>
            <p:nvSpPr>
              <p:cNvPr id="132" name="Text Placeholder 3"/>
              <p:cNvSpPr txBox="1">
                <a:spLocks/>
              </p:cNvSpPr>
              <p:nvPr/>
            </p:nvSpPr>
            <p:spPr>
              <a:xfrm>
                <a:off x="1831459" y="1026915"/>
                <a:ext cx="1729623" cy="264733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ИНФРАСТРУКТУРА </a:t>
                </a:r>
                <a:br>
                  <a:rPr lang="ru-RU" sz="1386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</a:br>
                <a:r>
                  <a:rPr lang="ru-RU" sz="1386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ПЕРЕРАБОТКИ</a:t>
                </a:r>
                <a:endParaRPr lang="en-US" sz="1386" b="1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Text Placeholder 3"/>
              <p:cNvSpPr txBox="1">
                <a:spLocks/>
              </p:cNvSpPr>
              <p:nvPr/>
            </p:nvSpPr>
            <p:spPr>
              <a:xfrm>
                <a:off x="1176865" y="1372289"/>
                <a:ext cx="2860650" cy="66859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en-US"/>
                </a:defPPr>
                <a:lvl1pPr marL="0" algn="ctr" defTabSz="914400" eaLnBrk="1" latinLnBrk="0" hangingPunct="1">
                  <a:defRPr sz="1400">
                    <a:solidFill>
                      <a:sysClr val="windowText" lastClr="000000"/>
                    </a:solidFill>
                    <a:latin typeface="Calibri" panose="020F0502020204030204"/>
                    <a:cs typeface="+mn-cs"/>
                  </a:defRPr>
                </a:lvl1pPr>
                <a:lvl2pPr marL="457200" defTabSz="914400" eaLnBrk="1" latinLnBrk="0" hangingPunct="1">
                  <a:defRPr sz="1800">
                    <a:latin typeface="+mn-lt"/>
                    <a:cs typeface="+mn-cs"/>
                  </a:defRPr>
                </a:lvl2pPr>
                <a:lvl3pPr marL="914400" defTabSz="914400" eaLnBrk="1" latinLnBrk="0" hangingPunct="1">
                  <a:defRPr sz="1800">
                    <a:latin typeface="+mn-lt"/>
                    <a:cs typeface="+mn-cs"/>
                  </a:defRPr>
                </a:lvl3pPr>
                <a:lvl4pPr marL="1371600" defTabSz="914400" eaLnBrk="1" latinLnBrk="0" hangingPunct="1">
                  <a:defRPr sz="1800">
                    <a:latin typeface="+mn-lt"/>
                    <a:cs typeface="+mn-cs"/>
                  </a:defRPr>
                </a:lvl4pPr>
                <a:lvl5pPr marL="1828800" defTabSz="914400" eaLnBrk="1" latinLnBrk="0" hangingPunct="1">
                  <a:defRPr sz="1800">
                    <a:latin typeface="+mn-lt"/>
                    <a:cs typeface="+mn-cs"/>
                  </a:defRPr>
                </a:lvl5pPr>
                <a:lvl6pPr marL="2286000" defTabSz="914400">
                  <a:defRPr sz="1800">
                    <a:latin typeface="+mn-lt"/>
                    <a:cs typeface="+mn-cs"/>
                  </a:defRPr>
                </a:lvl6pPr>
                <a:lvl7pPr marL="2743200" defTabSz="914400">
                  <a:defRPr sz="1800">
                    <a:latin typeface="+mn-lt"/>
                    <a:cs typeface="+mn-cs"/>
                  </a:defRPr>
                </a:lvl7pPr>
                <a:lvl8pPr marL="3200400" defTabSz="914400">
                  <a:defRPr sz="1800">
                    <a:latin typeface="+mn-lt"/>
                    <a:cs typeface="+mn-cs"/>
                  </a:defRPr>
                </a:lvl8pPr>
                <a:lvl9pPr marL="3657600" defTabSz="914400">
                  <a:defRPr sz="1800">
                    <a:latin typeface="+mn-lt"/>
                    <a:cs typeface="+mn-cs"/>
                  </a:defRPr>
                </a:lvl9pPr>
              </a:lstStyle>
              <a:p>
                <a:r>
                  <a:rPr lang="ru-RU" sz="1350" dirty="0"/>
                  <a:t>Развитие перерабатывающего</a:t>
                </a:r>
              </a:p>
              <a:p>
                <a:r>
                  <a:rPr lang="ru-RU" sz="1350" dirty="0"/>
                  <a:t>производства способствует</a:t>
                </a:r>
              </a:p>
              <a:p>
                <a:r>
                  <a:rPr lang="ru-RU" sz="1350" dirty="0"/>
                  <a:t>повышению уровня товарности и доходности кооперативов и фермеров</a:t>
                </a:r>
                <a:endParaRPr lang="en-US" sz="1350" dirty="0"/>
              </a:p>
            </p:txBody>
          </p:sp>
        </p:grpSp>
        <p:sp>
          <p:nvSpPr>
            <p:cNvPr id="130" name="Text Placeholder 3"/>
            <p:cNvSpPr txBox="1">
              <a:spLocks/>
            </p:cNvSpPr>
            <p:nvPr/>
          </p:nvSpPr>
          <p:spPr>
            <a:xfrm>
              <a:off x="6451919" y="5736074"/>
              <a:ext cx="1385785" cy="46102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6111">
                <a:defRPr/>
              </a:pPr>
              <a:r>
                <a:rPr lang="ru-RU" sz="4023" dirty="0">
                  <a:solidFill>
                    <a:sysClr val="window" lastClr="FFFFFF"/>
                  </a:solidFill>
                  <a:latin typeface="Calibri" panose="020F0502020204030204"/>
                </a:rPr>
                <a:t>24</a:t>
              </a:r>
              <a:r>
                <a:rPr lang="ru-RU" sz="4389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2195" dirty="0">
                  <a:solidFill>
                    <a:sysClr val="window" lastClr="FFFFFF"/>
                  </a:solidFill>
                  <a:latin typeface="Calibri" panose="020F0502020204030204"/>
                </a:rPr>
                <a:t>ПРОЕКТА</a:t>
              </a:r>
              <a:endParaRPr lang="en-US" sz="2195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31" name="Freeform 101"/>
            <p:cNvSpPr>
              <a:spLocks noEditPoints="1"/>
            </p:cNvSpPr>
            <p:nvPr/>
          </p:nvSpPr>
          <p:spPr bwMode="auto">
            <a:xfrm>
              <a:off x="6942539" y="3417703"/>
              <a:ext cx="468000" cy="367592"/>
            </a:xfrm>
            <a:custGeom>
              <a:avLst/>
              <a:gdLst>
                <a:gd name="T0" fmla="*/ 133841 w 68"/>
                <a:gd name="T1" fmla="*/ 123371 h 63"/>
                <a:gd name="T2" fmla="*/ 140704 w 68"/>
                <a:gd name="T3" fmla="*/ 150787 h 63"/>
                <a:gd name="T4" fmla="*/ 120113 w 68"/>
                <a:gd name="T5" fmla="*/ 171349 h 63"/>
                <a:gd name="T6" fmla="*/ 92659 w 68"/>
                <a:gd name="T7" fmla="*/ 181630 h 63"/>
                <a:gd name="T8" fmla="*/ 61773 w 68"/>
                <a:gd name="T9" fmla="*/ 181630 h 63"/>
                <a:gd name="T10" fmla="*/ 37750 w 68"/>
                <a:gd name="T11" fmla="*/ 171349 h 63"/>
                <a:gd name="T12" fmla="*/ 13727 w 68"/>
                <a:gd name="T13" fmla="*/ 150787 h 63"/>
                <a:gd name="T14" fmla="*/ 20591 w 68"/>
                <a:gd name="T15" fmla="*/ 123371 h 63"/>
                <a:gd name="T16" fmla="*/ 0 w 68"/>
                <a:gd name="T17" fmla="*/ 95956 h 63"/>
                <a:gd name="T18" fmla="*/ 24023 w 68"/>
                <a:gd name="T19" fmla="*/ 78821 h 63"/>
                <a:gd name="T20" fmla="*/ 13727 w 68"/>
                <a:gd name="T21" fmla="*/ 61686 h 63"/>
                <a:gd name="T22" fmla="*/ 51477 w 68"/>
                <a:gd name="T23" fmla="*/ 54832 h 63"/>
                <a:gd name="T24" fmla="*/ 65204 w 68"/>
                <a:gd name="T25" fmla="*/ 27416 h 63"/>
                <a:gd name="T26" fmla="*/ 96091 w 68"/>
                <a:gd name="T27" fmla="*/ 51405 h 63"/>
                <a:gd name="T28" fmla="*/ 120113 w 68"/>
                <a:gd name="T29" fmla="*/ 41124 h 63"/>
                <a:gd name="T30" fmla="*/ 140704 w 68"/>
                <a:gd name="T31" fmla="*/ 65113 h 63"/>
                <a:gd name="T32" fmla="*/ 154431 w 68"/>
                <a:gd name="T33" fmla="*/ 92529 h 63"/>
                <a:gd name="T34" fmla="*/ 78932 w 68"/>
                <a:gd name="T35" fmla="*/ 75394 h 63"/>
                <a:gd name="T36" fmla="*/ 109818 w 68"/>
                <a:gd name="T37" fmla="*/ 106237 h 63"/>
                <a:gd name="T38" fmla="*/ 216204 w 68"/>
                <a:gd name="T39" fmla="*/ 54832 h 63"/>
                <a:gd name="T40" fmla="*/ 219636 w 68"/>
                <a:gd name="T41" fmla="*/ 82248 h 63"/>
                <a:gd name="T42" fmla="*/ 188749 w 68"/>
                <a:gd name="T43" fmla="*/ 75394 h 63"/>
                <a:gd name="T44" fmla="*/ 157863 w 68"/>
                <a:gd name="T45" fmla="*/ 82248 h 63"/>
                <a:gd name="T46" fmla="*/ 157863 w 68"/>
                <a:gd name="T47" fmla="*/ 54832 h 63"/>
                <a:gd name="T48" fmla="*/ 157863 w 68"/>
                <a:gd name="T49" fmla="*/ 30843 h 63"/>
                <a:gd name="T50" fmla="*/ 157863 w 68"/>
                <a:gd name="T51" fmla="*/ 6854 h 63"/>
                <a:gd name="T52" fmla="*/ 188749 w 68"/>
                <a:gd name="T53" fmla="*/ 13708 h 63"/>
                <a:gd name="T54" fmla="*/ 202477 w 68"/>
                <a:gd name="T55" fmla="*/ 0 h 63"/>
                <a:gd name="T56" fmla="*/ 212772 w 68"/>
                <a:gd name="T57" fmla="*/ 23989 h 63"/>
                <a:gd name="T58" fmla="*/ 233363 w 68"/>
                <a:gd name="T59" fmla="*/ 51405 h 63"/>
                <a:gd name="T60" fmla="*/ 212772 w 68"/>
                <a:gd name="T61" fmla="*/ 188484 h 63"/>
                <a:gd name="T62" fmla="*/ 202477 w 68"/>
                <a:gd name="T63" fmla="*/ 215900 h 63"/>
                <a:gd name="T64" fmla="*/ 185318 w 68"/>
                <a:gd name="T65" fmla="*/ 202192 h 63"/>
                <a:gd name="T66" fmla="*/ 154431 w 68"/>
                <a:gd name="T67" fmla="*/ 205619 h 63"/>
                <a:gd name="T68" fmla="*/ 140704 w 68"/>
                <a:gd name="T69" fmla="*/ 178203 h 63"/>
                <a:gd name="T70" fmla="*/ 161295 w 68"/>
                <a:gd name="T71" fmla="*/ 150787 h 63"/>
                <a:gd name="T72" fmla="*/ 171590 w 68"/>
                <a:gd name="T73" fmla="*/ 123371 h 63"/>
                <a:gd name="T74" fmla="*/ 192181 w 68"/>
                <a:gd name="T75" fmla="*/ 137079 h 63"/>
                <a:gd name="T76" fmla="*/ 219636 w 68"/>
                <a:gd name="T77" fmla="*/ 133652 h 63"/>
                <a:gd name="T78" fmla="*/ 216204 w 68"/>
                <a:gd name="T79" fmla="*/ 157641 h 63"/>
                <a:gd name="T80" fmla="*/ 188749 w 68"/>
                <a:gd name="T81" fmla="*/ 27416 h 63"/>
                <a:gd name="T82" fmla="*/ 202477 w 68"/>
                <a:gd name="T83" fmla="*/ 44551 h 63"/>
                <a:gd name="T84" fmla="*/ 171590 w 68"/>
                <a:gd name="T85" fmla="*/ 167922 h 63"/>
                <a:gd name="T86" fmla="*/ 188749 w 68"/>
                <a:gd name="T87" fmla="*/ 154214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8055"/>
              <a:endParaRPr lang="ru-RU" sz="256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136845" y="2767410"/>
            <a:ext cx="2468792" cy="5071554"/>
            <a:chOff x="8875393" y="2831681"/>
            <a:chExt cx="1943192" cy="3455207"/>
          </a:xfrm>
        </p:grpSpPr>
        <p:grpSp>
          <p:nvGrpSpPr>
            <p:cNvPr id="139" name="Group 2"/>
            <p:cNvGrpSpPr>
              <a:grpSpLocks/>
            </p:cNvGrpSpPr>
            <p:nvPr/>
          </p:nvGrpSpPr>
          <p:grpSpPr bwMode="auto">
            <a:xfrm>
              <a:off x="8875394" y="2842434"/>
              <a:ext cx="1943191" cy="3444454"/>
              <a:chOff x="0" y="-252"/>
              <a:chExt cx="2304" cy="5005"/>
            </a:xfrm>
          </p:grpSpPr>
          <p:sp>
            <p:nvSpPr>
              <p:cNvPr id="145" name="Rectangle 3"/>
              <p:cNvSpPr>
                <a:spLocks/>
              </p:cNvSpPr>
              <p:nvPr/>
            </p:nvSpPr>
            <p:spPr bwMode="auto">
              <a:xfrm>
                <a:off x="12" y="-252"/>
                <a:ext cx="2280" cy="716"/>
              </a:xfrm>
              <a:prstGeom prst="rect">
                <a:avLst/>
              </a:pr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6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7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8" name="Rectangle 7"/>
              <p:cNvSpPr>
                <a:spLocks/>
              </p:cNvSpPr>
              <p:nvPr/>
            </p:nvSpPr>
            <p:spPr bwMode="auto">
              <a:xfrm>
                <a:off x="12" y="3853"/>
                <a:ext cx="2280" cy="900"/>
              </a:xfrm>
              <a:prstGeom prst="rect">
                <a:avLst/>
              </a:pr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140" name="Прямоугольник 139"/>
            <p:cNvSpPr/>
            <p:nvPr/>
          </p:nvSpPr>
          <p:spPr>
            <a:xfrm>
              <a:off x="8875393" y="2831681"/>
              <a:ext cx="1933071" cy="5230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6111">
                <a:defRPr/>
              </a:pPr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ПОСТАВКА ВОСТРЕБОВАННЫХ ПРЕДМЕТОВ ЛИЗИНГА</a:t>
              </a:r>
              <a:endParaRPr lang="en-US" sz="1463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41" name="Group 148"/>
            <p:cNvGrpSpPr/>
            <p:nvPr/>
          </p:nvGrpSpPr>
          <p:grpSpPr>
            <a:xfrm>
              <a:off x="8885510" y="4181647"/>
              <a:ext cx="1922949" cy="1386335"/>
              <a:chOff x="1133083" y="1101697"/>
              <a:chExt cx="2970230" cy="1386324"/>
            </a:xfrm>
          </p:grpSpPr>
          <p:sp>
            <p:nvSpPr>
              <p:cNvPr id="143" name="Text Placeholder 3"/>
              <p:cNvSpPr txBox="1">
                <a:spLocks/>
              </p:cNvSpPr>
              <p:nvPr/>
            </p:nvSpPr>
            <p:spPr>
              <a:xfrm>
                <a:off x="1133083" y="1101697"/>
                <a:ext cx="2970230" cy="2905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rgbClr val="ED7D31">
                        <a:lumMod val="75000"/>
                      </a:srgbClr>
                    </a:solidFill>
                    <a:latin typeface="Calibri" panose="020F0502020204030204"/>
                  </a:rPr>
                  <a:t>ПРОИЗВОДСТВЕННАЯ ИНФРАСТРУКТУРА</a:t>
                </a:r>
                <a:endParaRPr lang="en-US" sz="1386" b="1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Text Placeholder 3"/>
              <p:cNvSpPr txBox="1">
                <a:spLocks/>
              </p:cNvSpPr>
              <p:nvPr/>
            </p:nvSpPr>
            <p:spPr>
              <a:xfrm>
                <a:off x="1176102" y="1497265"/>
                <a:ext cx="2927211" cy="990756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Для кооперативов доступен весь спектр сельскохозяйственной и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автомобильной техники,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животноводческого и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перерабатывающего оборудования, племенных животных, в </a:t>
                </a:r>
                <a:r>
                  <a:rPr lang="ru-RU" sz="1350" dirty="0" smtClean="0">
                    <a:solidFill>
                      <a:sysClr val="windowText" lastClr="000000"/>
                    </a:solidFill>
                    <a:latin typeface="Calibri" panose="020F0502020204030204"/>
                  </a:rPr>
                  <a:t>том числе пушных</a:t>
                </a:r>
                <a:endParaRPr lang="en-US" sz="135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2" name="Freeform 110"/>
            <p:cNvSpPr>
              <a:spLocks noEditPoints="1"/>
            </p:cNvSpPr>
            <p:nvPr/>
          </p:nvSpPr>
          <p:spPr bwMode="auto">
            <a:xfrm>
              <a:off x="9601900" y="3461728"/>
              <a:ext cx="442356" cy="363459"/>
            </a:xfrm>
            <a:custGeom>
              <a:avLst/>
              <a:gdLst>
                <a:gd name="T0" fmla="*/ 27371 w 58"/>
                <a:gd name="T1" fmla="*/ 34102 h 54"/>
                <a:gd name="T2" fmla="*/ 0 w 58"/>
                <a:gd name="T3" fmla="*/ 34102 h 54"/>
                <a:gd name="T4" fmla="*/ 0 w 58"/>
                <a:gd name="T5" fmla="*/ 17051 h 54"/>
                <a:gd name="T6" fmla="*/ 27371 w 58"/>
                <a:gd name="T7" fmla="*/ 17051 h 54"/>
                <a:gd name="T8" fmla="*/ 27371 w 58"/>
                <a:gd name="T9" fmla="*/ 34102 h 54"/>
                <a:gd name="T10" fmla="*/ 112904 w 58"/>
                <a:gd name="T11" fmla="*/ 102306 h 54"/>
                <a:gd name="T12" fmla="*/ 0 w 58"/>
                <a:gd name="T13" fmla="*/ 102306 h 54"/>
                <a:gd name="T14" fmla="*/ 0 w 58"/>
                <a:gd name="T15" fmla="*/ 85255 h 54"/>
                <a:gd name="T16" fmla="*/ 112904 w 58"/>
                <a:gd name="T17" fmla="*/ 85255 h 54"/>
                <a:gd name="T18" fmla="*/ 112904 w 58"/>
                <a:gd name="T19" fmla="*/ 102306 h 54"/>
                <a:gd name="T20" fmla="*/ 44477 w 58"/>
                <a:gd name="T21" fmla="*/ 167099 h 54"/>
                <a:gd name="T22" fmla="*/ 0 w 58"/>
                <a:gd name="T23" fmla="*/ 167099 h 54"/>
                <a:gd name="T24" fmla="*/ 0 w 58"/>
                <a:gd name="T25" fmla="*/ 150048 h 54"/>
                <a:gd name="T26" fmla="*/ 44477 w 58"/>
                <a:gd name="T27" fmla="*/ 150048 h 54"/>
                <a:gd name="T28" fmla="*/ 44477 w 58"/>
                <a:gd name="T29" fmla="*/ 167099 h 54"/>
                <a:gd name="T30" fmla="*/ 82112 w 58"/>
                <a:gd name="T31" fmla="*/ 10231 h 54"/>
                <a:gd name="T32" fmla="*/ 82112 w 58"/>
                <a:gd name="T33" fmla="*/ 44332 h 54"/>
                <a:gd name="T34" fmla="*/ 75270 w 58"/>
                <a:gd name="T35" fmla="*/ 51153 h 54"/>
                <a:gd name="T36" fmla="*/ 41056 w 58"/>
                <a:gd name="T37" fmla="*/ 51153 h 54"/>
                <a:gd name="T38" fmla="*/ 30792 w 58"/>
                <a:gd name="T39" fmla="*/ 44332 h 54"/>
                <a:gd name="T40" fmla="*/ 30792 w 58"/>
                <a:gd name="T41" fmla="*/ 10231 h 54"/>
                <a:gd name="T42" fmla="*/ 41056 w 58"/>
                <a:gd name="T43" fmla="*/ 0 h 54"/>
                <a:gd name="T44" fmla="*/ 75270 w 58"/>
                <a:gd name="T45" fmla="*/ 0 h 54"/>
                <a:gd name="T46" fmla="*/ 82112 w 58"/>
                <a:gd name="T47" fmla="*/ 10231 h 54"/>
                <a:gd name="T48" fmla="*/ 99219 w 58"/>
                <a:gd name="T49" fmla="*/ 143228 h 54"/>
                <a:gd name="T50" fmla="*/ 99219 w 58"/>
                <a:gd name="T51" fmla="*/ 173919 h 54"/>
                <a:gd name="T52" fmla="*/ 88955 w 58"/>
                <a:gd name="T53" fmla="*/ 184150 h 54"/>
                <a:gd name="T54" fmla="*/ 58163 w 58"/>
                <a:gd name="T55" fmla="*/ 184150 h 54"/>
                <a:gd name="T56" fmla="*/ 47899 w 58"/>
                <a:gd name="T57" fmla="*/ 173919 h 54"/>
                <a:gd name="T58" fmla="*/ 47899 w 58"/>
                <a:gd name="T59" fmla="*/ 143228 h 54"/>
                <a:gd name="T60" fmla="*/ 58163 w 58"/>
                <a:gd name="T61" fmla="*/ 132997 h 54"/>
                <a:gd name="T62" fmla="*/ 88955 w 58"/>
                <a:gd name="T63" fmla="*/ 132997 h 54"/>
                <a:gd name="T64" fmla="*/ 99219 w 58"/>
                <a:gd name="T65" fmla="*/ 143228 h 54"/>
                <a:gd name="T66" fmla="*/ 198438 w 58"/>
                <a:gd name="T67" fmla="*/ 34102 h 54"/>
                <a:gd name="T68" fmla="*/ 85534 w 58"/>
                <a:gd name="T69" fmla="*/ 34102 h 54"/>
                <a:gd name="T70" fmla="*/ 85534 w 58"/>
                <a:gd name="T71" fmla="*/ 17051 h 54"/>
                <a:gd name="T72" fmla="*/ 198438 w 58"/>
                <a:gd name="T73" fmla="*/ 17051 h 54"/>
                <a:gd name="T74" fmla="*/ 198438 w 58"/>
                <a:gd name="T75" fmla="*/ 34102 h 54"/>
                <a:gd name="T76" fmla="*/ 198438 w 58"/>
                <a:gd name="T77" fmla="*/ 167099 h 54"/>
                <a:gd name="T78" fmla="*/ 102640 w 58"/>
                <a:gd name="T79" fmla="*/ 167099 h 54"/>
                <a:gd name="T80" fmla="*/ 102640 w 58"/>
                <a:gd name="T81" fmla="*/ 150048 h 54"/>
                <a:gd name="T82" fmla="*/ 198438 w 58"/>
                <a:gd name="T83" fmla="*/ 150048 h 54"/>
                <a:gd name="T84" fmla="*/ 198438 w 58"/>
                <a:gd name="T85" fmla="*/ 167099 h 54"/>
                <a:gd name="T86" fmla="*/ 164225 w 58"/>
                <a:gd name="T87" fmla="*/ 75024 h 54"/>
                <a:gd name="T88" fmla="*/ 164225 w 58"/>
                <a:gd name="T89" fmla="*/ 109126 h 54"/>
                <a:gd name="T90" fmla="*/ 157382 w 58"/>
                <a:gd name="T91" fmla="*/ 115946 h 54"/>
                <a:gd name="T92" fmla="*/ 123168 w 58"/>
                <a:gd name="T93" fmla="*/ 115946 h 54"/>
                <a:gd name="T94" fmla="*/ 116326 w 58"/>
                <a:gd name="T95" fmla="*/ 109126 h 54"/>
                <a:gd name="T96" fmla="*/ 116326 w 58"/>
                <a:gd name="T97" fmla="*/ 75024 h 54"/>
                <a:gd name="T98" fmla="*/ 123168 w 58"/>
                <a:gd name="T99" fmla="*/ 68204 h 54"/>
                <a:gd name="T100" fmla="*/ 157382 w 58"/>
                <a:gd name="T101" fmla="*/ 68204 h 54"/>
                <a:gd name="T102" fmla="*/ 164225 w 58"/>
                <a:gd name="T103" fmla="*/ 75024 h 54"/>
                <a:gd name="T104" fmla="*/ 198438 w 58"/>
                <a:gd name="T105" fmla="*/ 102306 h 54"/>
                <a:gd name="T106" fmla="*/ 171067 w 58"/>
                <a:gd name="T107" fmla="*/ 102306 h 54"/>
                <a:gd name="T108" fmla="*/ 171067 w 58"/>
                <a:gd name="T109" fmla="*/ 85255 h 54"/>
                <a:gd name="T110" fmla="*/ 198438 w 58"/>
                <a:gd name="T111" fmla="*/ 85255 h 54"/>
                <a:gd name="T112" fmla="*/ 198438 w 58"/>
                <a:gd name="T113" fmla="*/ 102306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8" h="54">
                  <a:moveTo>
                    <a:pt x="8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10"/>
                  </a:lnTo>
                  <a:close/>
                  <a:moveTo>
                    <a:pt x="3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33" y="30"/>
                  </a:lnTo>
                  <a:close/>
                  <a:moveTo>
                    <a:pt x="13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13" y="49"/>
                  </a:lnTo>
                  <a:close/>
                  <a:moveTo>
                    <a:pt x="24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4"/>
                    <a:pt x="23" y="15"/>
                    <a:pt x="2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9" y="14"/>
                    <a:pt x="9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1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2"/>
                    <a:pt x="24" y="3"/>
                  </a:cubicBezTo>
                  <a:close/>
                  <a:moveTo>
                    <a:pt x="29" y="42"/>
                  </a:moveTo>
                  <a:cubicBezTo>
                    <a:pt x="29" y="51"/>
                    <a:pt x="29" y="51"/>
                    <a:pt x="29" y="51"/>
                  </a:cubicBezTo>
                  <a:cubicBezTo>
                    <a:pt x="29" y="53"/>
                    <a:pt x="28" y="54"/>
                    <a:pt x="26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4"/>
                    <a:pt x="14" y="53"/>
                    <a:pt x="14" y="5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0"/>
                    <a:pt x="15" y="39"/>
                    <a:pt x="17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39"/>
                    <a:pt x="29" y="40"/>
                    <a:pt x="29" y="42"/>
                  </a:cubicBezTo>
                  <a:close/>
                  <a:moveTo>
                    <a:pt x="58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8" y="5"/>
                    <a:pt x="58" y="5"/>
                    <a:pt x="58" y="5"/>
                  </a:cubicBezTo>
                  <a:lnTo>
                    <a:pt x="58" y="10"/>
                  </a:lnTo>
                  <a:close/>
                  <a:moveTo>
                    <a:pt x="58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58" y="44"/>
                    <a:pt x="58" y="44"/>
                    <a:pt x="58" y="44"/>
                  </a:cubicBezTo>
                  <a:lnTo>
                    <a:pt x="58" y="49"/>
                  </a:lnTo>
                  <a:close/>
                  <a:moveTo>
                    <a:pt x="48" y="2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7" y="34"/>
                    <a:pt x="4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4"/>
                    <a:pt x="34" y="33"/>
                    <a:pt x="34" y="3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1"/>
                    <a:pt x="35" y="20"/>
                    <a:pt x="3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8" y="21"/>
                    <a:pt x="48" y="22"/>
                  </a:cubicBezTo>
                  <a:close/>
                  <a:moveTo>
                    <a:pt x="5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58" y="3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8055">
                <a:defRPr/>
              </a:pPr>
              <a:endParaRPr lang="ru-RU" sz="2560">
                <a:solidFill>
                  <a:prstClr val="black"/>
                </a:solidFill>
                <a:latin typeface="Calibri" panose="020F0502020204030204"/>
                <a:ea typeface="MS PGothic" pitchFamily="34" charset="-128"/>
              </a:endParaRPr>
            </a:p>
          </p:txBody>
        </p:sp>
      </p:grpSp>
      <p:sp>
        <p:nvSpPr>
          <p:cNvPr id="150" name="Text Placeholder 3"/>
          <p:cNvSpPr txBox="1">
            <a:spLocks/>
          </p:cNvSpPr>
          <p:nvPr/>
        </p:nvSpPr>
        <p:spPr>
          <a:xfrm>
            <a:off x="9217425" y="7221998"/>
            <a:ext cx="2307620" cy="42652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defRPr/>
            </a:pPr>
            <a:r>
              <a:rPr lang="ru-RU" sz="1386" dirty="0">
                <a:solidFill>
                  <a:prstClr val="white"/>
                </a:solidFill>
              </a:rPr>
              <a:t>ИСХОДЯ ИЗ СТОИМОСТИ ПРЕДМЕТОВ ЛИЗИНГА</a:t>
            </a:r>
          </a:p>
        </p:txBody>
      </p:sp>
      <p:sp>
        <p:nvSpPr>
          <p:cNvPr id="77" name="Заголовок 1"/>
          <p:cNvSpPr>
            <a:spLocks noGrp="1"/>
          </p:cNvSpPr>
          <p:nvPr>
            <p:ph type="title"/>
          </p:nvPr>
        </p:nvSpPr>
        <p:spPr>
          <a:xfrm>
            <a:off x="5200699" y="310439"/>
            <a:ext cx="5338232" cy="698685"/>
          </a:xfrm>
        </p:spPr>
        <p:txBody>
          <a:bodyPr/>
          <a:lstStyle/>
          <a:p>
            <a:r>
              <a:rPr lang="ru-RU" dirty="0" smtClean="0"/>
              <a:t>Программа АО «Росагролизинг» </a:t>
            </a:r>
            <a:br>
              <a:rPr lang="ru-RU" dirty="0" smtClean="0"/>
            </a:br>
            <a:r>
              <a:rPr lang="ru-RU" dirty="0" smtClean="0"/>
              <a:t>по развитию сельхозкооперации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10510026" y="585583"/>
            <a:ext cx="1578429" cy="3788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/>
          <p:cNvSpPr txBox="1"/>
          <p:nvPr/>
        </p:nvSpPr>
        <p:spPr>
          <a:xfrm>
            <a:off x="10437079" y="527872"/>
            <a:ext cx="1908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Развитие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801361" y="1305255"/>
            <a:ext cx="10997266" cy="584775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Во </a:t>
            </a:r>
            <a:r>
              <a:rPr lang="ru-RU" sz="1600" b="1" dirty="0">
                <a:solidFill>
                  <a:schemeClr val="bg1"/>
                </a:solidFill>
              </a:rPr>
              <a:t>исполнение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поручения Президента Российской Федерации В.В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. Путина 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от 05.12.2016 № пр-2346 (п. 12) </a:t>
            </a:r>
            <a:r>
              <a:rPr lang="ru-RU" sz="1600" b="1" dirty="0" smtClean="0">
                <a:solidFill>
                  <a:schemeClr val="bg1"/>
                </a:solidFill>
              </a:rPr>
              <a:t>АО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</a:rPr>
              <a:t>Росагролизинг</a:t>
            </a:r>
            <a:r>
              <a:rPr lang="ru-RU" sz="1600" b="1" dirty="0" smtClean="0">
                <a:solidFill>
                  <a:schemeClr val="bg1"/>
                </a:solidFill>
              </a:rPr>
              <a:t>» ведет активную работу, направленную на развитие </a:t>
            </a:r>
            <a:r>
              <a:rPr lang="ru-RU" sz="1600" b="1" dirty="0" err="1" smtClean="0">
                <a:solidFill>
                  <a:schemeClr val="bg1"/>
                </a:solidFill>
              </a:rPr>
              <a:t>сельхозкооперации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753601" y="446313"/>
            <a:ext cx="2501102" cy="545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227" y="293212"/>
            <a:ext cx="8313059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549619"/>
            <a:ext cx="2506560" cy="10950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Субъекты РФ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2289217" y="1788457"/>
            <a:ext cx="634188" cy="63418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386807"/>
            <a:ext cx="2506560" cy="17215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Корпорация МСП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5" name="L-Shape 10"/>
          <p:cNvSpPr/>
          <p:nvPr/>
        </p:nvSpPr>
        <p:spPr>
          <a:xfrm rot="13701821">
            <a:off x="2289216" y="4829907"/>
            <a:ext cx="634188" cy="63418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82630" y="3682399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6337795"/>
            <a:ext cx="2506560" cy="17215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4" name="L-Shape 10"/>
          <p:cNvSpPr/>
          <p:nvPr/>
        </p:nvSpPr>
        <p:spPr>
          <a:xfrm rot="13701821">
            <a:off x="2289217" y="6930345"/>
            <a:ext cx="634188" cy="63418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93048" y="6337795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3205779" y="1282136"/>
          <a:ext cx="9038506" cy="6764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66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4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0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807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76666">
                <a:tc gridSpan="5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Предоставление земельного участка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для создания объекта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агропарка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агропромпарка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Обеспечение необходимой инфраструктуры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(электроэнергия, тепло, водопровод, водоотведение, газ, подъездные пути)*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Компенсация части затрат на инженерную инфраструктуры*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Установление 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льготного режима налогообложения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Субсидии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80398882"/>
                  </a:ext>
                </a:extLst>
              </a:tr>
              <a:tr h="3913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3016210"/>
                  </a:ext>
                </a:extLst>
              </a:tr>
              <a:tr h="391386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0915530"/>
                  </a:ext>
                </a:extLst>
              </a:tr>
              <a:tr h="1913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</a:t>
                      </a: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агропромпарков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Заемщик -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агропромпарк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созданный для размещения резидентов, занимающихся производством, хранением и переработкой сельхозпродукции;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более 70% площадей земельных участков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агропромпарка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имеют статус земель сельскохозяйственного назначения</a:t>
                      </a:r>
                      <a:endParaRPr kumimoji="0" lang="ru-RU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4419554"/>
                  </a:ext>
                </a:extLst>
              </a:tr>
              <a:tr h="15220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Агропарк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инвестиционный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-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7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1 %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годовых**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сельскохозяйственный кооператив, соответствующий требованиям 209-ФЗ или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осуществление/планирование осуществления деятельности в качестве управляющей компании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агроиндустриальных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парков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477854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2655" y="8093520"/>
            <a:ext cx="862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* при наличии региональных программ</a:t>
            </a:r>
          </a:p>
          <a:p>
            <a:r>
              <a:rPr lang="ru-RU" sz="1200" i="1" dirty="0" smtClean="0"/>
              <a:t>** в </a:t>
            </a:r>
            <a:r>
              <a:rPr lang="ru-RU" sz="1200" i="1" dirty="0"/>
              <a:t>рамках Постановления </a:t>
            </a:r>
            <a:r>
              <a:rPr lang="ru-RU" sz="1200" i="1" dirty="0" smtClean="0"/>
              <a:t>Правительства РФ 1528 (программа льготного кредитования Минсельхоза России)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41747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372601" y="446314"/>
            <a:ext cx="2882102" cy="5375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2904" y="370145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сбыта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050" y="3184142"/>
            <a:ext cx="1788811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Корпорация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М</a:t>
            </a:r>
            <a:r>
              <a:rPr lang="ru-RU" sz="1800" b="1" dirty="0" smtClean="0">
                <a:solidFill>
                  <a:srgbClr val="0070C0"/>
                </a:solidFill>
              </a:rPr>
              <a:t>СП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5" name="L-Shape 10"/>
          <p:cNvSpPr/>
          <p:nvPr/>
        </p:nvSpPr>
        <p:spPr>
          <a:xfrm rot="13701821">
            <a:off x="2051501" y="3381344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82632" y="6785498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818055" y="1275833"/>
            <a:ext cx="1656313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tx2"/>
                </a:solidFill>
              </a:rPr>
              <a:t>Бизнес-навигатор МСП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4367" y="2397845"/>
            <a:ext cx="791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/>
              <a:t>В соответствии с постановлением Правительства РФ от 11.12.2014 № 1352 установлена обязанность для крупнейших заказчиков обеспечить годовой объем закупок у субъектов </a:t>
            </a:r>
            <a:r>
              <a:rPr lang="ru-RU" sz="1200" dirty="0" smtClean="0"/>
              <a:t>МСП</a:t>
            </a:r>
            <a:endParaRPr lang="ru-RU" sz="1200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Бизнес-навигатор </a:t>
            </a:r>
            <a:r>
              <a:rPr lang="ru-RU" sz="1200" dirty="0"/>
              <a:t>МСП – наличие информации о закупках крупнейших </a:t>
            </a:r>
            <a:r>
              <a:rPr lang="ru-RU" sz="1200" dirty="0" smtClean="0"/>
              <a:t>заказчиков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7121" y="2367662"/>
            <a:ext cx="149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2"/>
                </a:solidFill>
                <a:latin typeface="+mn-lt"/>
                <a:cs typeface="+mn-cs"/>
              </a:rPr>
              <a:t>Закупки крупнейших заказчиков</a:t>
            </a:r>
            <a:endParaRPr lang="ru-RU" sz="14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1165" y="6905406"/>
            <a:ext cx="1422541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4" name="L-Shape 10"/>
          <p:cNvSpPr/>
          <p:nvPr/>
        </p:nvSpPr>
        <p:spPr>
          <a:xfrm rot="13701821">
            <a:off x="2051501" y="7137970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74368" y="1134709"/>
            <a:ext cx="7578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Онлайн-платформа для </a:t>
            </a:r>
            <a:r>
              <a:rPr lang="ru-RU" sz="1200" dirty="0" err="1" smtClean="0"/>
              <a:t>сельхозкооперации</a:t>
            </a:r>
            <a:endParaRPr lang="ru-RU" sz="1200" dirty="0" smtClean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С</a:t>
            </a:r>
            <a:r>
              <a:rPr lang="ru-RU" sz="1200" dirty="0" smtClean="0"/>
              <a:t>ервис ПОТОК – создание сайта сельхозкооператива  в сети Интернет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 smtClean="0"/>
              <a:t>Информация </a:t>
            </a:r>
            <a:r>
              <a:rPr lang="ru-RU" sz="1200" dirty="0"/>
              <a:t>о действующих торговых точках для сбыта </a:t>
            </a:r>
            <a:r>
              <a:rPr lang="ru-RU" sz="1200" dirty="0" smtClean="0"/>
              <a:t>продукции</a:t>
            </a:r>
            <a:endParaRPr lang="ru-RU" sz="12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Информация о магазинах системы Центросоюза Российской </a:t>
            </a:r>
            <a:r>
              <a:rPr lang="ru-RU" sz="1200" dirty="0" smtClean="0"/>
              <a:t>Федерации</a:t>
            </a:r>
            <a:endParaRPr lang="ru-RU" sz="12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Информация о помещениях для открытия собственной сети </a:t>
            </a:r>
            <a:r>
              <a:rPr lang="ru-RU" sz="1200" dirty="0" smtClean="0"/>
              <a:t>магазинов</a:t>
            </a:r>
            <a:endParaRPr lang="ru-RU" sz="12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Размещение объявлений о реализации с/х продукции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/>
          </p:nvPr>
        </p:nvGraphicFramePr>
        <p:xfrm>
          <a:off x="3049531" y="4890014"/>
          <a:ext cx="9129056" cy="315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60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89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186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67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Вид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продукта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     Размер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Срок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Ставка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Примечание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5676790"/>
                  </a:ext>
                </a:extLst>
              </a:tr>
              <a:tr h="1314813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2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ля экспортеров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75 %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мес.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включен в Единый реестр субъектов МСП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экспортеры или производители сельскохозяйственной продукции и продовольствия, заключившие с экспортером договор, предусматривающий реализацию сельскохозяйственной продукции и продовольствия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6436250"/>
                  </a:ext>
                </a:extLst>
              </a:tr>
              <a:tr h="987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Предэкспорт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включен в Единый реестр субъектов МСП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сельскохозяйственный производственный или </a:t>
                      </a:r>
                      <a:r>
                        <a:rPr kumimoji="0" lang="ru-RU" alt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портебительский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кооператив, соответствующий требованиям 209-ФЗ;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срок деятельности от 6 мес.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контракт на экспортную поставку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6566496"/>
                  </a:ext>
                </a:extLst>
              </a:tr>
            </a:tbl>
          </a:graphicData>
        </a:graphic>
      </p:graphicFrame>
      <p:cxnSp>
        <p:nvCxnSpPr>
          <p:cNvPr id="33" name="Прямая соединительная линия 32"/>
          <p:cNvCxnSpPr/>
          <p:nvPr/>
        </p:nvCxnSpPr>
        <p:spPr>
          <a:xfrm flipV="1">
            <a:off x="3049531" y="4797911"/>
            <a:ext cx="9085095" cy="97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88570" y="6465468"/>
            <a:ext cx="6864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Совместно с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b="1" i="1" dirty="0" err="1" smtClean="0">
                <a:solidFill>
                  <a:schemeClr val="accent1">
                    <a:lumMod val="75000"/>
                  </a:schemeClr>
                </a:solidFill>
              </a:rPr>
              <a:t>Росэксимбанк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и иными банками-партнерами</a:t>
            </a:r>
            <a:endParaRPr lang="ru-RU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3049531" y="2301502"/>
            <a:ext cx="9106610" cy="144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2632" y="8117587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</a:t>
            </a:r>
            <a:r>
              <a:rPr lang="ru-RU" sz="1200" i="1" dirty="0"/>
              <a:t>в</a:t>
            </a:r>
            <a:r>
              <a:rPr lang="ru-RU" sz="1200" i="1" dirty="0" smtClean="0"/>
              <a:t> </a:t>
            </a:r>
            <a:r>
              <a:rPr lang="ru-RU" sz="1200" i="1" dirty="0"/>
              <a:t>рамках Постановления </a:t>
            </a:r>
            <a:r>
              <a:rPr lang="ru-RU" sz="1200" i="1" dirty="0" smtClean="0"/>
              <a:t>Правительства РФ 1528 (программа льготного кредитования Минсельхоза России)</a:t>
            </a:r>
            <a:endParaRPr lang="ru-RU" sz="1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14280" y="3695894"/>
            <a:ext cx="149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2"/>
                </a:solidFill>
                <a:latin typeface="+mn-lt"/>
                <a:cs typeface="+mn-cs"/>
              </a:rPr>
              <a:t>Каналы расширения сбыта</a:t>
            </a:r>
            <a:endParaRPr lang="ru-RU" sz="14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3049531" y="3152193"/>
            <a:ext cx="9106610" cy="144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74368" y="3152087"/>
            <a:ext cx="7918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Сеть «Кооперативных многофункциональных рынков-магазинов»: 3 пилотных региона – Псковская, Ульяновская и Архангельская области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Проект «</a:t>
            </a:r>
            <a:r>
              <a:rPr lang="ru-RU" sz="1200" dirty="0" err="1" smtClean="0"/>
              <a:t>Мультисервисный</a:t>
            </a:r>
            <a:r>
              <a:rPr lang="ru-RU" sz="1200" dirty="0" smtClean="0"/>
              <a:t> офис». Проект реализуется Центросоюзом Российской Федерации совместно с ПАО «Сбербанк России»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Оптово-распределительные центры потребительской кооперации. Срок реализации – 1 год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Проект «Электронная торговля». Включает 3 модели торговли по электронным каналам: электронные терминалы заказа, каталожная торговля, пункт выдачи интернет-заказа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Возрождение и развитие кооперативной торговли в г. Москва и 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9452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6125" y="273227"/>
            <a:ext cx="6699361" cy="698685"/>
          </a:xfrm>
        </p:spPr>
        <p:txBody>
          <a:bodyPr/>
          <a:lstStyle/>
          <a:p>
            <a:r>
              <a:rPr lang="ru-RU" sz="2400" dirty="0"/>
              <a:t>Сельскохозяйственные кооперативы</a:t>
            </a:r>
            <a:r>
              <a:rPr lang="ru-RU" sz="2400" dirty="0" smtClean="0"/>
              <a:t>.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Закупки крупнейших заказчиков у субъектов МСП.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587" y="7140144"/>
            <a:ext cx="4145836" cy="14171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</a:pPr>
            <a:r>
              <a:rPr lang="ru-RU" sz="2000" b="1" dirty="0">
                <a:solidFill>
                  <a:srgbClr val="E5581F"/>
                </a:solidFill>
              </a:rPr>
              <a:t>504,78 млн </a:t>
            </a:r>
            <a:r>
              <a:rPr lang="ru-RU" sz="2000" b="1" dirty="0" smtClean="0">
                <a:solidFill>
                  <a:srgbClr val="E5581F"/>
                </a:solidFill>
              </a:rPr>
              <a:t>руб. </a:t>
            </a:r>
            <a:r>
              <a:rPr lang="en-US" sz="2000" b="1" dirty="0" smtClean="0">
                <a:solidFill>
                  <a:srgbClr val="E5581F"/>
                </a:solidFill>
              </a:rPr>
              <a:t>– </a:t>
            </a:r>
          </a:p>
          <a:p>
            <a:pPr defTabSz="889000"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объем закупок</a:t>
            </a:r>
            <a:endParaRPr lang="ru-RU" sz="2000" b="1" dirty="0">
              <a:solidFill>
                <a:schemeClr val="tx2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chemeClr val="tx2"/>
                </a:solidFill>
              </a:rPr>
              <a:t>прирост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rgbClr val="E5581F"/>
                </a:solidFill>
              </a:rPr>
              <a:t>на 7,3</a:t>
            </a:r>
            <a:r>
              <a:rPr lang="ru-RU" sz="2000" b="1" i="1" dirty="0" smtClean="0">
                <a:solidFill>
                  <a:srgbClr val="E5581F"/>
                </a:solidFill>
              </a:rPr>
              <a:t>%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ru-RU" sz="700" b="1" dirty="0" smtClean="0">
              <a:solidFill>
                <a:srgbClr val="E5581F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1400" kern="1200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</a:rPr>
              <a:t>34,58 </a:t>
            </a:r>
            <a:r>
              <a:rPr lang="ru-RU" sz="1400" kern="1200" dirty="0" smtClean="0">
                <a:solidFill>
                  <a:schemeClr val="accent1">
                    <a:lumMod val="50000"/>
                  </a:schemeClr>
                </a:solidFill>
              </a:rPr>
              <a:t>млн рублей)</a:t>
            </a:r>
            <a:endParaRPr lang="ru-RU" sz="1400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9340" y="7114101"/>
            <a:ext cx="2940501" cy="12354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</a:pPr>
            <a:r>
              <a:rPr lang="ru-RU" sz="2000" b="1" dirty="0">
                <a:solidFill>
                  <a:srgbClr val="E5581F"/>
                </a:solidFill>
              </a:rPr>
              <a:t>68</a:t>
            </a:r>
            <a:r>
              <a:rPr lang="ru-RU" sz="1600" b="1" kern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поставщиков </a:t>
            </a:r>
            <a:r>
              <a:rPr lang="ru-RU" sz="2000" b="1" dirty="0" smtClean="0">
                <a:solidFill>
                  <a:schemeClr val="tx2"/>
                </a:solidFill>
              </a:rPr>
              <a:t>– сельхозкооперативов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chemeClr val="tx2"/>
                </a:solidFill>
              </a:rPr>
              <a:t>прирост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rgbClr val="E5581F"/>
                </a:solidFill>
              </a:rPr>
              <a:t>в </a:t>
            </a:r>
            <a:r>
              <a:rPr lang="ru-RU" sz="2000" b="1" i="1" dirty="0">
                <a:solidFill>
                  <a:srgbClr val="E5581F"/>
                </a:solidFill>
              </a:rPr>
              <a:t>4,5 </a:t>
            </a:r>
            <a:r>
              <a:rPr lang="ru-RU" sz="2000" b="1" i="1" dirty="0" smtClean="0">
                <a:solidFill>
                  <a:srgbClr val="E5581F"/>
                </a:solidFill>
              </a:rPr>
              <a:t>раза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ru-RU" sz="700" b="1" dirty="0">
              <a:solidFill>
                <a:srgbClr val="E5581F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53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поставщика)</a:t>
            </a: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solidFill>
                <a:srgbClr val="E5581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2018" y="7133782"/>
            <a:ext cx="2829051" cy="1104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E5581F"/>
                </a:solidFill>
              </a:rPr>
              <a:t>122</a:t>
            </a:r>
            <a:r>
              <a:rPr lang="ru-RU" sz="1600" b="1" kern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заключенных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</a:rPr>
              <a:t>договора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chemeClr val="tx2"/>
                </a:solidFill>
              </a:rPr>
              <a:t>прирост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rgbClr val="E5581F"/>
                </a:solidFill>
              </a:rPr>
              <a:t>в 7,2 </a:t>
            </a:r>
            <a:r>
              <a:rPr lang="ru-RU" sz="2000" b="1" i="1" dirty="0" smtClean="0">
                <a:solidFill>
                  <a:srgbClr val="E5581F"/>
                </a:solidFill>
              </a:rPr>
              <a:t>раза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ru-RU" sz="700" b="1" dirty="0">
              <a:solidFill>
                <a:srgbClr val="E5581F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105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договоров)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rgbClr val="E5581F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56" y="7245045"/>
            <a:ext cx="442184" cy="4081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25" y="7133783"/>
            <a:ext cx="466270" cy="4081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2" y="7195166"/>
            <a:ext cx="442184" cy="408170"/>
          </a:xfrm>
          <a:prstGeom prst="rect">
            <a:avLst/>
          </a:prstGeom>
        </p:spPr>
      </p:pic>
      <p:sp>
        <p:nvSpPr>
          <p:cNvPr id="26" name="Скругленный прямоугольник 4"/>
          <p:cNvSpPr/>
          <p:nvPr/>
        </p:nvSpPr>
        <p:spPr>
          <a:xfrm>
            <a:off x="818568" y="6642875"/>
            <a:ext cx="4615312" cy="3091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u="sng" dirty="0" smtClean="0">
                <a:solidFill>
                  <a:srgbClr val="E5581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2017 </a:t>
            </a:r>
            <a:r>
              <a:rPr lang="ru-RU" sz="2400" b="1" dirty="0" smtClean="0">
                <a:solidFill>
                  <a:srgbClr val="0070C0"/>
                </a:solidFill>
              </a:rPr>
              <a:t>году </a:t>
            </a:r>
            <a:r>
              <a:rPr lang="ru-RU" sz="2400" b="1" dirty="0">
                <a:solidFill>
                  <a:srgbClr val="0070C0"/>
                </a:solidFill>
              </a:rPr>
              <a:t>обеспечен:</a:t>
            </a:r>
          </a:p>
        </p:txBody>
      </p:sp>
      <p:sp>
        <p:nvSpPr>
          <p:cNvPr id="27" name="Прямоугольник 18"/>
          <p:cNvSpPr>
            <a:spLocks noChangeArrowheads="1"/>
          </p:cNvSpPr>
          <p:nvPr/>
        </p:nvSpPr>
        <p:spPr bwMode="auto">
          <a:xfrm>
            <a:off x="847614" y="2660334"/>
            <a:ext cx="33974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E5581F"/>
                </a:solidFill>
                <a:latin typeface="+mn-lt"/>
                <a:cs typeface="+mn-cs"/>
              </a:rPr>
              <a:t>ТОП-5 лидеров регионов</a:t>
            </a:r>
          </a:p>
          <a:p>
            <a:pPr algn="ctr"/>
            <a:r>
              <a:rPr lang="ru-RU" altLang="ru-RU" sz="16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по месту поставки с/х продукции</a:t>
            </a:r>
          </a:p>
          <a:p>
            <a:pPr algn="ctr"/>
            <a: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  <a:t>(по данным планов)</a:t>
            </a:r>
            <a:b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200" b="1" dirty="0">
                <a:solidFill>
                  <a:srgbClr val="1F4E79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1200" b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600" b="1" dirty="0">
                <a:solidFill>
                  <a:srgbClr val="1F4E79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6" name="L-Shape 10"/>
          <p:cNvSpPr/>
          <p:nvPr/>
        </p:nvSpPr>
        <p:spPr>
          <a:xfrm rot="13701821">
            <a:off x="599962" y="142112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Прямоугольник 1"/>
          <p:cNvSpPr>
            <a:spLocks noChangeArrowheads="1"/>
          </p:cNvSpPr>
          <p:nvPr/>
        </p:nvSpPr>
        <p:spPr bwMode="auto">
          <a:xfrm>
            <a:off x="3591616" y="1267463"/>
            <a:ext cx="86685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/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184</a:t>
            </a:r>
            <a:r>
              <a:rPr lang="ru-RU" sz="2200" b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заказчиками</a:t>
            </a:r>
            <a:r>
              <a:rPr lang="ru-RU" sz="22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запланирована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закупка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сельхозпродукции </a:t>
            </a:r>
          </a:p>
          <a:p>
            <a:pPr indent="0"/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на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общую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сумму </a:t>
            </a:r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18,71 </a:t>
            </a:r>
            <a:r>
              <a:rPr lang="ru-RU" sz="2200" b="1" dirty="0">
                <a:solidFill>
                  <a:srgbClr val="E5581F"/>
                </a:solidFill>
                <a:latin typeface="+mn-lt"/>
                <a:cs typeface="+mn-cs"/>
              </a:rPr>
              <a:t>млрд рублей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, из которых </a:t>
            </a:r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131</a:t>
            </a:r>
            <a:r>
              <a:rPr lang="ru-RU" sz="2200" b="1" dirty="0">
                <a:solidFill>
                  <a:srgbClr val="E5581F"/>
                </a:solidFill>
                <a:latin typeface="+mn-lt"/>
                <a:cs typeface="+mn-cs"/>
              </a:rPr>
              <a:t> 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заказчиками закупка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только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среди субъектов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МСП - на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сумму </a:t>
            </a:r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10,64 </a:t>
            </a:r>
            <a:r>
              <a:rPr lang="ru-RU" sz="2200" b="1" dirty="0">
                <a:solidFill>
                  <a:srgbClr val="E5581F"/>
                </a:solidFill>
                <a:latin typeface="+mn-lt"/>
                <a:cs typeface="+mn-cs"/>
              </a:rPr>
              <a:t>млрд </a:t>
            </a:r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рублей</a:t>
            </a:r>
            <a:endParaRPr lang="ru-RU" sz="22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38" name="Скругленный прямоугольник 4"/>
          <p:cNvSpPr/>
          <p:nvPr/>
        </p:nvSpPr>
        <p:spPr>
          <a:xfrm>
            <a:off x="1237479" y="1334312"/>
            <a:ext cx="2525486" cy="3091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u="sng" dirty="0" smtClean="0">
                <a:solidFill>
                  <a:srgbClr val="E5581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2018 </a:t>
            </a:r>
            <a:r>
              <a:rPr lang="ru-RU" sz="2400" b="1" dirty="0" smtClean="0">
                <a:solidFill>
                  <a:srgbClr val="0070C0"/>
                </a:solidFill>
              </a:rPr>
              <a:t>году: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0" name="L-Shape 10"/>
          <p:cNvSpPr/>
          <p:nvPr/>
        </p:nvSpPr>
        <p:spPr>
          <a:xfrm rot="13701821">
            <a:off x="599963" y="6559206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Группа 38"/>
          <p:cNvGrpSpPr/>
          <p:nvPr/>
        </p:nvGrpSpPr>
        <p:grpSpPr>
          <a:xfrm>
            <a:off x="2765994" y="5940706"/>
            <a:ext cx="4851830" cy="639987"/>
            <a:chOff x="467053" y="2439801"/>
            <a:chExt cx="3467384" cy="639987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578465" y="2439801"/>
              <a:ext cx="2355972" cy="509043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2"/>
            <p:cNvSpPr txBox="1"/>
            <p:nvPr/>
          </p:nvSpPr>
          <p:spPr>
            <a:xfrm>
              <a:off x="467053" y="2620443"/>
              <a:ext cx="3260753" cy="45934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0"/>
                </a:spcAft>
              </a:pPr>
              <a:endParaRPr lang="ru-RU" sz="1600" b="1" i="1" kern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Прямоугольник 18"/>
          <p:cNvSpPr>
            <a:spLocks noChangeArrowheads="1"/>
          </p:cNvSpPr>
          <p:nvPr/>
        </p:nvSpPr>
        <p:spPr bwMode="auto">
          <a:xfrm>
            <a:off x="6913096" y="2649352"/>
            <a:ext cx="4657973" cy="102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E5581F"/>
                </a:solidFill>
                <a:latin typeface="+mn-lt"/>
                <a:cs typeface="+mn-cs"/>
              </a:rPr>
              <a:t>ТОП-5 лидеров заказчиков</a:t>
            </a:r>
          </a:p>
          <a:p>
            <a:pPr algn="ctr"/>
            <a:r>
              <a:rPr lang="ru-RU" altLang="ru-RU" sz="1270" b="1" dirty="0">
                <a:solidFill>
                  <a:srgbClr val="1F4E7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600" b="1" dirty="0">
                <a:solidFill>
                  <a:srgbClr val="1F4E79"/>
                </a:solidFill>
                <a:latin typeface="Arial Narrow" panose="020B0606020202030204" pitchFamily="34" charset="0"/>
              </a:rPr>
              <a:t>по закупке с/х продукции</a:t>
            </a:r>
          </a:p>
          <a:p>
            <a:pPr algn="ctr"/>
            <a: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  <a:t>(по данным планов)</a:t>
            </a:r>
            <a:b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27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ru-RU" altLang="ru-RU" sz="1270" i="1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374861" y="3473044"/>
            <a:ext cx="5819147" cy="2703807"/>
            <a:chOff x="675698" y="2785344"/>
            <a:chExt cx="5130510" cy="1817416"/>
          </a:xfrm>
        </p:grpSpPr>
        <p:pic>
          <p:nvPicPr>
            <p:cNvPr id="68" name="Picture 2" descr="http://milovidna.ru/wp-content/uploads/2016/09/milovidna-strelka-03-orang-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58" y="3171979"/>
              <a:ext cx="5010490" cy="1430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Скругленный прямоугольник 4"/>
            <p:cNvSpPr txBox="1"/>
            <p:nvPr/>
          </p:nvSpPr>
          <p:spPr>
            <a:xfrm>
              <a:off x="4087912" y="2785344"/>
              <a:ext cx="1718296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Свердловская область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5 млрд рублей</a:t>
              </a:r>
            </a:p>
          </p:txBody>
        </p:sp>
        <p:sp>
          <p:nvSpPr>
            <p:cNvPr id="70" name="Скругленный прямоугольник 4"/>
            <p:cNvSpPr txBox="1"/>
            <p:nvPr/>
          </p:nvSpPr>
          <p:spPr>
            <a:xfrm>
              <a:off x="2889399" y="3070398"/>
              <a:ext cx="1718296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/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Краснодарский край</a:t>
              </a:r>
            </a:p>
            <a:p>
              <a:pPr algn="ctr" defTabSz="423360"/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3,1 млрд рублей</a:t>
              </a:r>
            </a:p>
          </p:txBody>
        </p:sp>
        <p:sp>
          <p:nvSpPr>
            <p:cNvPr id="71" name="Скругленный прямоугольник 4"/>
            <p:cNvSpPr txBox="1"/>
            <p:nvPr/>
          </p:nvSpPr>
          <p:spPr>
            <a:xfrm>
              <a:off x="2469762" y="3508164"/>
              <a:ext cx="1861361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/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Республика Татарстан</a:t>
              </a:r>
            </a:p>
            <a:p>
              <a:pPr algn="ctr" defTabSz="423360"/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1,9 млрд рублей</a:t>
              </a:r>
            </a:p>
          </p:txBody>
        </p:sp>
        <p:sp>
          <p:nvSpPr>
            <p:cNvPr id="72" name="Скругленный прямоугольник 10"/>
            <p:cNvSpPr txBox="1"/>
            <p:nvPr/>
          </p:nvSpPr>
          <p:spPr>
            <a:xfrm>
              <a:off x="1702547" y="3878059"/>
              <a:ext cx="1534429" cy="40663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Воронежская область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1,4 млрд рублей</a:t>
              </a:r>
            </a:p>
          </p:txBody>
        </p:sp>
        <p:sp>
          <p:nvSpPr>
            <p:cNvPr id="73" name="Скругленный прямоугольник 12"/>
            <p:cNvSpPr txBox="1"/>
            <p:nvPr/>
          </p:nvSpPr>
          <p:spPr>
            <a:xfrm>
              <a:off x="675698" y="3993639"/>
              <a:ext cx="1107710" cy="58211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Республика 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Башкортостан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 </a:t>
              </a: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1,2 млрд рублей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5474919" y="3665138"/>
            <a:ext cx="6658234" cy="2500445"/>
            <a:chOff x="71701" y="2702588"/>
            <a:chExt cx="6411036" cy="2070562"/>
          </a:xfrm>
        </p:grpSpPr>
        <p:pic>
          <p:nvPicPr>
            <p:cNvPr id="75" name="Picture 2" descr="http://milovidna.ru/wp-content/uploads/2016/09/milovidna-strelka-03-orang-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58" y="3019834"/>
              <a:ext cx="5543291" cy="172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Скругленный прямоугольник 4"/>
            <p:cNvSpPr txBox="1"/>
            <p:nvPr/>
          </p:nvSpPr>
          <p:spPr>
            <a:xfrm>
              <a:off x="4453036" y="2702588"/>
              <a:ext cx="2029701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ОАО «Ирбитский молочный завод» 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3,6 млрд рублей</a:t>
              </a:r>
            </a:p>
          </p:txBody>
        </p:sp>
        <p:sp>
          <p:nvSpPr>
            <p:cNvPr id="77" name="Скругленный прямоугольник 4"/>
            <p:cNvSpPr txBox="1"/>
            <p:nvPr/>
          </p:nvSpPr>
          <p:spPr>
            <a:xfrm>
              <a:off x="2634047" y="2949392"/>
              <a:ext cx="2167660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ПАО  «Новороссийский комбинат хлебопродуктов» 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3,3 млрд рублей</a:t>
              </a:r>
            </a:p>
          </p:txBody>
        </p:sp>
        <p:sp>
          <p:nvSpPr>
            <p:cNvPr id="78" name="Скругленный прямоугольник 4"/>
            <p:cNvSpPr txBox="1"/>
            <p:nvPr/>
          </p:nvSpPr>
          <p:spPr>
            <a:xfrm>
              <a:off x="2490270" y="3528157"/>
              <a:ext cx="1495024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latin typeface="Calibri" panose="020F0502020204030204" pitchFamily="34" charset="0"/>
                </a:rPr>
                <a:t>АО «Татспиртпром</a:t>
              </a: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»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(1,5 млрд рублей)</a:t>
              </a:r>
            </a:p>
          </p:txBody>
        </p:sp>
        <p:sp>
          <p:nvSpPr>
            <p:cNvPr id="79" name="Скругленный прямоугольник 10"/>
            <p:cNvSpPr txBox="1"/>
            <p:nvPr/>
          </p:nvSpPr>
          <p:spPr>
            <a:xfrm>
              <a:off x="1234425" y="3780085"/>
              <a:ext cx="1611999" cy="60258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ОАО «</a:t>
              </a:r>
              <a:r>
                <a:rPr lang="ru-RU" sz="1200" b="1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Бутурлиновский</a:t>
              </a: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мелькомбинат»  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1,3 млрд рублей</a:t>
              </a:r>
            </a:p>
          </p:txBody>
        </p:sp>
        <p:sp>
          <p:nvSpPr>
            <p:cNvPr id="80" name="Скругленный прямоугольник 12"/>
            <p:cNvSpPr txBox="1"/>
            <p:nvPr/>
          </p:nvSpPr>
          <p:spPr>
            <a:xfrm>
              <a:off x="71701" y="3789253"/>
              <a:ext cx="1384782" cy="98389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1" i="1" dirty="0">
                  <a:latin typeface="Calibri" panose="020F0502020204030204" pitchFamily="34" charset="0"/>
                </a:rPr>
                <a:t>ОАО «Птицефабрика «Боровская имени А.А. Созонова» </a:t>
              </a:r>
              <a:endParaRPr lang="ru-RU" sz="1200" b="1" i="1" dirty="0" smtClean="0">
                <a:latin typeface="Calibri" panose="020F0502020204030204" pitchFamily="34" charset="0"/>
              </a:endParaRPr>
            </a:p>
            <a:p>
              <a:pPr lvl="0" algn="ctr" defTabSz="488950"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1,2 млрд рублей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9372601" y="446314"/>
            <a:ext cx="2882102" cy="5375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Расширение сбыта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7"/>
            <a:ext cx="12599988" cy="8708773"/>
          </a:xfrm>
          <a:prstGeom prst="rect">
            <a:avLst/>
          </a:prstGeom>
        </p:spPr>
      </p:pic>
      <p:sp>
        <p:nvSpPr>
          <p:cNvPr id="7" name="Параллелограмм 6"/>
          <p:cNvSpPr/>
          <p:nvPr/>
        </p:nvSpPr>
        <p:spPr>
          <a:xfrm>
            <a:off x="311972" y="5927464"/>
            <a:ext cx="5303520" cy="245274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834480" y="6458811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>
                <a:solidFill>
                  <a:schemeClr val="bg1"/>
                </a:solidFill>
              </a:rPr>
              <a:t>Раздел 3</a:t>
            </a:r>
            <a:r>
              <a:rPr lang="ru-RU" sz="2000" b="1" i="1" kern="0" dirty="0" smtClean="0">
                <a:solidFill>
                  <a:schemeClr val="bg1"/>
                </a:solidFill>
              </a:rPr>
              <a:t>.</a:t>
            </a:r>
            <a:endParaRPr lang="en-US" sz="2000" b="1" i="1" kern="0" dirty="0">
              <a:solidFill>
                <a:schemeClr val="bg1"/>
              </a:solidFill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834480" y="6854530"/>
            <a:ext cx="4064379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>
                <a:solidFill>
                  <a:schemeClr val="bg1"/>
                </a:solidFill>
              </a:rPr>
              <a:t>Сервисы Портала Бизнес-навигатора МСП</a:t>
            </a:r>
          </a:p>
        </p:txBody>
      </p:sp>
    </p:spTree>
    <p:extLst>
      <p:ext uri="{BB962C8B-B14F-4D97-AF65-F5344CB8AC3E}">
        <p14:creationId xmlns:p14="http://schemas.microsoft.com/office/powerpoint/2010/main" val="32410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7"/>
            <a:ext cx="12599988" cy="8708773"/>
          </a:xfrm>
          <a:prstGeom prst="rect">
            <a:avLst/>
          </a:prstGeom>
        </p:spPr>
      </p:pic>
      <p:sp>
        <p:nvSpPr>
          <p:cNvPr id="10" name="Параллелограмм 9"/>
          <p:cNvSpPr/>
          <p:nvPr/>
        </p:nvSpPr>
        <p:spPr>
          <a:xfrm>
            <a:off x="311972" y="5927464"/>
            <a:ext cx="5421854" cy="245274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706938" y="6917937"/>
            <a:ext cx="5431693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>
                <a:solidFill>
                  <a:schemeClr val="bg1"/>
                </a:solidFill>
              </a:rPr>
              <a:t>Программы </a:t>
            </a:r>
            <a:r>
              <a:rPr lang="ru-RU" sz="2268" i="1" dirty="0" smtClean="0">
                <a:solidFill>
                  <a:schemeClr val="bg1"/>
                </a:solidFill>
              </a:rPr>
              <a:t>развития сельскохозяйственной </a:t>
            </a:r>
            <a:r>
              <a:rPr lang="ru-RU" sz="2268" i="1" dirty="0">
                <a:solidFill>
                  <a:schemeClr val="bg1"/>
                </a:solidFill>
              </a:rPr>
              <a:t>кооперации и</a:t>
            </a:r>
            <a:endParaRPr lang="ru-RU" sz="2268" i="1" dirty="0" smtClean="0">
              <a:solidFill>
                <a:schemeClr val="bg1"/>
              </a:solidFill>
            </a:endParaRPr>
          </a:p>
          <a:p>
            <a:r>
              <a:rPr lang="ru-RU" sz="2268" i="1" dirty="0" smtClean="0">
                <a:solidFill>
                  <a:schemeClr val="bg1"/>
                </a:solidFill>
              </a:rPr>
              <a:t>Центры </a:t>
            </a:r>
            <a:r>
              <a:rPr lang="ru-RU" sz="2268" i="1" dirty="0">
                <a:solidFill>
                  <a:schemeClr val="bg1"/>
                </a:solidFill>
              </a:rPr>
              <a:t>компетенций в сфере сельскохозяйственной кооперации </a:t>
            </a:r>
            <a:endParaRPr lang="ru-RU" sz="2268" i="1" dirty="0" smtClean="0">
              <a:solidFill>
                <a:schemeClr val="bg1"/>
              </a:solidFill>
            </a:endParaRPr>
          </a:p>
          <a:p>
            <a:r>
              <a:rPr lang="ru-RU" sz="2268" i="1" dirty="0" smtClean="0">
                <a:solidFill>
                  <a:schemeClr val="bg1"/>
                </a:solidFill>
              </a:rPr>
              <a:t>в </a:t>
            </a:r>
            <a:r>
              <a:rPr lang="ru-RU" sz="2268" i="1" dirty="0">
                <a:solidFill>
                  <a:schemeClr val="bg1"/>
                </a:solidFill>
              </a:rPr>
              <a:t>субъектах РФ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889817" y="6006622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>
                <a:solidFill>
                  <a:schemeClr val="bg1"/>
                </a:solidFill>
              </a:rPr>
              <a:t>Раздел </a:t>
            </a:r>
            <a:r>
              <a:rPr lang="ru-RU" sz="2000" b="1" i="1" kern="0" dirty="0" smtClean="0">
                <a:solidFill>
                  <a:schemeClr val="bg1"/>
                </a:solidFill>
              </a:rPr>
              <a:t>1.</a:t>
            </a:r>
            <a:endParaRPr lang="en-US" sz="20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2263" y="2081213"/>
            <a:ext cx="6083300" cy="139065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Навигатор по мерам поддержки сельхозкооперации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AGRO</a:t>
            </a:r>
            <a:r>
              <a:rPr lang="ru-RU" sz="2800" b="1" dirty="0">
                <a:solidFill>
                  <a:srgbClr val="0070C0"/>
                </a:solidFill>
              </a:rPr>
              <a:t>-</a:t>
            </a:r>
            <a:r>
              <a:rPr lang="en-US" sz="2800" b="1" dirty="0">
                <a:solidFill>
                  <a:srgbClr val="0070C0"/>
                </a:solidFill>
              </a:rPr>
              <a:t>COOP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  <a:r>
              <a:rPr lang="en-US" sz="2800" b="1" dirty="0" smtClean="0">
                <a:solidFill>
                  <a:srgbClr val="0070C0"/>
                </a:solidFill>
              </a:rPr>
              <a:t>RU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263" y="3724309"/>
            <a:ext cx="5468937" cy="48426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Содержит информацию о доступных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действующим сельскохозяйственным кооперативам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мерах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кредитно-гарантийной, лизинговой поддержки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</a:p>
          <a:p>
            <a:pPr>
              <a:defRPr/>
            </a:pPr>
            <a:endParaRPr lang="ru-RU" sz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возможностях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продвижения своей продукции в Интернете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получения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доступа к закупкам крупнейших заказчиков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pPr>
              <a:defRPr/>
            </a:pPr>
            <a:endParaRPr lang="ru-RU" sz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 также раскрывает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потенциальных участников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ельхозкооперации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из числа КФХ и ЛПХ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дополнительные возможности интеграции через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 новых и вступление в действующие сельхозкооперативы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9215456" y="485367"/>
            <a:ext cx="3287713" cy="52322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Создание и развитие</a:t>
            </a:r>
          </a:p>
        </p:txBody>
      </p:sp>
      <p:sp>
        <p:nvSpPr>
          <p:cNvPr id="29702" name="Заголовок 1"/>
          <p:cNvSpPr txBox="1">
            <a:spLocks/>
          </p:cNvSpPr>
          <p:nvPr/>
        </p:nvSpPr>
        <p:spPr bwMode="auto">
          <a:xfrm>
            <a:off x="322263" y="1179513"/>
            <a:ext cx="32686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lnSpc>
                <a:spcPct val="90000"/>
              </a:lnSpc>
              <a:spcBef>
                <a:spcPts val="1263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63600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439863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016125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590800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0480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5052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9624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4196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Корпорация МСП</a:t>
            </a:r>
          </a:p>
        </p:txBody>
      </p:sp>
      <p:grpSp>
        <p:nvGrpSpPr>
          <p:cNvPr id="29703" name="Группа 10"/>
          <p:cNvGrpSpPr>
            <a:grpSpLocks/>
          </p:cNvGrpSpPr>
          <p:nvPr/>
        </p:nvGrpSpPr>
        <p:grpSpPr bwMode="auto">
          <a:xfrm>
            <a:off x="6534877" y="1228725"/>
            <a:ext cx="5527675" cy="7216775"/>
            <a:chOff x="0" y="0"/>
            <a:chExt cx="4620671" cy="6505483"/>
          </a:xfrm>
        </p:grpSpPr>
        <p:pic>
          <p:nvPicPr>
            <p:cNvPr id="29704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20671" cy="191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25" t="8331" r="26096" b="3877"/>
            <a:stretch>
              <a:fillRect/>
            </a:stretch>
          </p:blipFill>
          <p:spPr bwMode="auto">
            <a:xfrm>
              <a:off x="20886" y="1916935"/>
              <a:ext cx="4578897" cy="458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788750" y="277628"/>
            <a:ext cx="6523525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</p:spTree>
    <p:extLst>
      <p:ext uri="{BB962C8B-B14F-4D97-AF65-F5344CB8AC3E}">
        <p14:creationId xmlns:p14="http://schemas.microsoft.com/office/powerpoint/2010/main" val="30153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556" y="339412"/>
            <a:ext cx="6523525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0177" y="1570707"/>
            <a:ext cx="708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Онлайн-каталог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сельхозпродукции </a:t>
            </a:r>
            <a:r>
              <a:rPr lang="en-US" sz="2800" b="1" dirty="0">
                <a:solidFill>
                  <a:srgbClr val="0070C0"/>
                </a:solidFill>
              </a:rPr>
              <a:t>RUFERMA.RU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73" y="2640432"/>
            <a:ext cx="7071341" cy="5377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35639" y="514877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 bwMode="auto">
          <a:xfrm>
            <a:off x="121355" y="1702591"/>
            <a:ext cx="5142482" cy="6315007"/>
            <a:chOff x="0" y="0"/>
            <a:chExt cx="5930693" cy="654402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32"/>
            <a:stretch>
              <a:fillRect/>
            </a:stretch>
          </p:blipFill>
          <p:spPr bwMode="auto">
            <a:xfrm>
              <a:off x="129208" y="212769"/>
              <a:ext cx="5656523" cy="633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6685" r="24078" b="13535"/>
            <a:stretch>
              <a:fillRect/>
            </a:stretch>
          </p:blipFill>
          <p:spPr bwMode="auto">
            <a:xfrm>
              <a:off x="0" y="0"/>
              <a:ext cx="5930693" cy="507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15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942" y="315125"/>
            <a:ext cx="6417268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Сервисы Портала Бизнес-навигатора МСП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75887" y="1435481"/>
            <a:ext cx="569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С</a:t>
            </a:r>
            <a:r>
              <a:rPr lang="ru-RU" sz="1600" b="1" dirty="0" smtClean="0">
                <a:solidFill>
                  <a:srgbClr val="0070C0"/>
                </a:solidFill>
              </a:rPr>
              <a:t>оздание сайта сельхозкооператива в сети Интернет на базе сервиса «Поток»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1828" r="893"/>
          <a:stretch/>
        </p:blipFill>
        <p:spPr>
          <a:xfrm>
            <a:off x="956768" y="2020256"/>
            <a:ext cx="5728940" cy="64088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368" y="1316453"/>
            <a:ext cx="5163776" cy="7112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1210" y="554179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257" y="1004915"/>
            <a:ext cx="2734542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572" y="1254082"/>
            <a:ext cx="1111431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</a:rPr>
              <a:t>Информация о д</a:t>
            </a:r>
            <a:r>
              <a:rPr lang="ru-RU" altLang="ru-RU" sz="1600" b="1" dirty="0">
                <a:solidFill>
                  <a:srgbClr val="0070C0"/>
                </a:solidFill>
              </a:rPr>
              <a:t>ействующих торговых точках для сбыта </a:t>
            </a:r>
            <a:r>
              <a:rPr lang="ru-RU" altLang="ru-RU" sz="1600" b="1" dirty="0" smtClean="0">
                <a:solidFill>
                  <a:srgbClr val="0070C0"/>
                </a:solidFill>
              </a:rPr>
              <a:t>продукции в </a:t>
            </a:r>
            <a:r>
              <a:rPr lang="ru-RU" sz="1600" b="1" dirty="0" smtClean="0">
                <a:solidFill>
                  <a:srgbClr val="0070C0"/>
                </a:solidFill>
              </a:rPr>
              <a:t>Бизнес-навигаторе </a:t>
            </a:r>
            <a:r>
              <a:rPr lang="ru-RU" sz="1600" b="1" dirty="0">
                <a:solidFill>
                  <a:srgbClr val="0070C0"/>
                </a:solidFill>
              </a:rPr>
              <a:t>МСП</a:t>
            </a: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37204" y="308923"/>
            <a:ext cx="641894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60" t="9623" r="12569" b="4059"/>
          <a:stretch/>
        </p:blipFill>
        <p:spPr>
          <a:xfrm>
            <a:off x="326572" y="1747030"/>
            <a:ext cx="11535333" cy="63870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48553" y="484388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48553" y="484388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844799" y="308923"/>
            <a:ext cx="6495144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br>
              <a:rPr lang="ru-RU" dirty="0" smtClean="0"/>
            </a:br>
            <a:r>
              <a:rPr lang="ru-RU" dirty="0" smtClean="0"/>
              <a:t>Сервисы Портала Бизнес-навигатора МСП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2192" y="1171566"/>
            <a:ext cx="11713334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0070C0"/>
                </a:solidFill>
              </a:rPr>
              <a:t>Информация о магазинах системы </a:t>
            </a:r>
            <a:r>
              <a:rPr lang="ru-RU" sz="1600" b="1" dirty="0">
                <a:solidFill>
                  <a:srgbClr val="0070C0"/>
                </a:solidFill>
              </a:rPr>
              <a:t>Центросоюза Российской Федерации, расположенных в населенных пунктах с численностью </a:t>
            </a:r>
            <a:r>
              <a:rPr lang="ru-RU" sz="1600" b="1" dirty="0" smtClean="0">
                <a:solidFill>
                  <a:srgbClr val="0070C0"/>
                </a:solidFill>
              </a:rPr>
              <a:t>населения более 2 тысяч человек, </a:t>
            </a:r>
            <a:r>
              <a:rPr lang="ru-RU" altLang="ru-RU" sz="1600" b="1" dirty="0" smtClean="0">
                <a:solidFill>
                  <a:srgbClr val="0070C0"/>
                </a:solidFill>
              </a:rPr>
              <a:t>в </a:t>
            </a:r>
            <a:r>
              <a:rPr lang="ru-RU" sz="1600" b="1" dirty="0" smtClean="0">
                <a:solidFill>
                  <a:srgbClr val="0070C0"/>
                </a:solidFill>
              </a:rPr>
              <a:t>Бизнес-навигаторе МСП</a:t>
            </a:r>
          </a:p>
          <a:p>
            <a:pPr>
              <a:lnSpc>
                <a:spcPct val="120000"/>
              </a:lnSpc>
            </a:pP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2" y="1911266"/>
            <a:ext cx="11046406" cy="621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4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257" y="1004915"/>
            <a:ext cx="2734542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572" y="1254082"/>
            <a:ext cx="1111431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70C0"/>
                </a:solidFill>
              </a:rPr>
              <a:t>Информация о помещениях для открытия собственной сети магазинов </a:t>
            </a:r>
            <a:r>
              <a:rPr lang="ru-RU" altLang="ru-RU" sz="1600" b="1" dirty="0" smtClean="0">
                <a:solidFill>
                  <a:srgbClr val="0070C0"/>
                </a:solidFill>
              </a:rPr>
              <a:t>в </a:t>
            </a:r>
            <a:r>
              <a:rPr lang="ru-RU" sz="1600" b="1" dirty="0" smtClean="0">
                <a:solidFill>
                  <a:srgbClr val="0070C0"/>
                </a:solidFill>
              </a:rPr>
              <a:t>Бизнес-навигаторе МСП</a:t>
            </a: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44799" y="308923"/>
            <a:ext cx="649514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163" r="11704" b="3752"/>
          <a:stretch/>
        </p:blipFill>
        <p:spPr>
          <a:xfrm>
            <a:off x="326571" y="1671724"/>
            <a:ext cx="11802361" cy="65478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37667" y="484388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507" y="315815"/>
            <a:ext cx="6440550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  <a:endParaRPr lang="ru-RU" dirty="0"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1371" y="1234467"/>
            <a:ext cx="11560629" cy="139001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Все сервисы Портала </a:t>
            </a:r>
            <a:r>
              <a:rPr lang="ru-RU" sz="2000" b="1" dirty="0">
                <a:solidFill>
                  <a:srgbClr val="0070C0"/>
                </a:solidFill>
              </a:rPr>
              <a:t>Бизнес-навигатора </a:t>
            </a:r>
            <a:r>
              <a:rPr lang="ru-RU" sz="2000" b="1" dirty="0" smtClean="0">
                <a:solidFill>
                  <a:srgbClr val="0070C0"/>
                </a:solidFill>
              </a:rPr>
              <a:t>МСП для сельскохозяйственных кооперативов являются </a:t>
            </a:r>
            <a:r>
              <a:rPr lang="ru-RU" sz="2000" b="1" u="sng" dirty="0" smtClean="0">
                <a:solidFill>
                  <a:srgbClr val="0070C0"/>
                </a:solidFill>
              </a:rPr>
              <a:t>бесплатными</a:t>
            </a:r>
            <a:r>
              <a:rPr lang="ru-RU" sz="2000" b="1" dirty="0" smtClean="0">
                <a:solidFill>
                  <a:srgbClr val="0070C0"/>
                </a:solidFill>
              </a:rPr>
              <a:t>.  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Доступ к их использованию предоставляется после прохождения регистрации на Портале по адресу </a:t>
            </a:r>
            <a:r>
              <a:rPr lang="en-US" sz="2000" b="1" u="sng" dirty="0" smtClean="0">
                <a:solidFill>
                  <a:srgbClr val="0070C0"/>
                </a:solidFill>
              </a:rPr>
              <a:t>www.smbn.ru</a:t>
            </a:r>
            <a:endParaRPr lang="ru-RU" sz="2000" b="1" u="sng" dirty="0">
              <a:solidFill>
                <a:srgbClr val="0070C0"/>
              </a:solidFill>
            </a:endParaRPr>
          </a:p>
          <a:p>
            <a:endParaRPr lang="ru-RU" sz="2000" b="1" dirty="0">
              <a:solidFill>
                <a:srgbClr val="1F4E79"/>
              </a:solidFill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231" t="8855" r="1337" b="3905"/>
          <a:stretch/>
        </p:blipFill>
        <p:spPr>
          <a:xfrm>
            <a:off x="631371" y="2373086"/>
            <a:ext cx="11016343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7"/>
            <a:ext cx="12599988" cy="8708773"/>
          </a:xfrm>
          <a:prstGeom prst="rect">
            <a:avLst/>
          </a:prstGeom>
        </p:spPr>
      </p:pic>
      <p:sp>
        <p:nvSpPr>
          <p:cNvPr id="7" name="Параллелограмм 6"/>
          <p:cNvSpPr/>
          <p:nvPr/>
        </p:nvSpPr>
        <p:spPr>
          <a:xfrm>
            <a:off x="311972" y="5927464"/>
            <a:ext cx="5303520" cy="245274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834480" y="6458811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>
                <a:solidFill>
                  <a:schemeClr val="bg1"/>
                </a:solidFill>
              </a:rPr>
              <a:t>Раздел 4</a:t>
            </a:r>
            <a:r>
              <a:rPr lang="ru-RU" sz="2000" b="1" i="1" kern="0" dirty="0" smtClean="0">
                <a:solidFill>
                  <a:schemeClr val="bg1"/>
                </a:solidFill>
              </a:rPr>
              <a:t>.</a:t>
            </a:r>
            <a:endParaRPr lang="en-US" sz="2000" b="1" i="1" kern="0" dirty="0">
              <a:solidFill>
                <a:schemeClr val="bg1"/>
              </a:solidFill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834480" y="6854530"/>
            <a:ext cx="4064379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>
                <a:solidFill>
                  <a:schemeClr val="bg1"/>
                </a:solidFill>
              </a:rPr>
              <a:t>Поддержка </a:t>
            </a:r>
            <a:r>
              <a:rPr lang="ru-RU" sz="2268" i="1" dirty="0" smtClean="0">
                <a:solidFill>
                  <a:schemeClr val="bg1"/>
                </a:solidFill>
              </a:rPr>
              <a:t>крестьянских</a:t>
            </a:r>
            <a:endParaRPr lang="en-US" sz="2268" i="1" dirty="0" smtClean="0">
              <a:solidFill>
                <a:schemeClr val="bg1"/>
              </a:solidFill>
            </a:endParaRPr>
          </a:p>
          <a:p>
            <a:r>
              <a:rPr lang="ru-RU" sz="2268" i="1" dirty="0" smtClean="0">
                <a:solidFill>
                  <a:schemeClr val="bg1"/>
                </a:solidFill>
              </a:rPr>
              <a:t>(фермерских) хозяйств</a:t>
            </a:r>
            <a:endParaRPr lang="ru-RU" sz="2268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2327893" y="1816530"/>
          <a:ext cx="9909230" cy="2832597"/>
        </p:xfrm>
        <a:graphic>
          <a:graphicData uri="http://schemas.openxmlformats.org/drawingml/2006/table">
            <a:tbl>
              <a:tblPr/>
              <a:tblGrid>
                <a:gridCol w="1877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50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41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3254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</a:t>
                      </a:r>
                      <a:endParaRPr lang="ru-RU" sz="11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начинающему фермеру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разведения крупного рогатого скота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мясного или молочного направлений в расчете на 1 КФХ.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90% затрат, 10% - собственные средства фермеров.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ведения иных видов деятельности.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90 процентов затрат, 10% - собственные средства фермеров.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3444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8830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</a:t>
                      </a:r>
                      <a:endParaRPr lang="ru-RU" sz="11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развитие семейной животноводческой фермы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месяца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разведения крупного рогатого скота мясного или молочного направлений в расчете на 1 КФХ.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60 % затрат, 40% - 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собственные средства фермеров, из них часть затрат (не более 20% ) может быть обеспечена за счет средств субъекта РФ.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0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развития иных </a:t>
                      </a:r>
                      <a:r>
                        <a:rPr lang="ru-RU" sz="100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подотраслей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животноводства.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60 % затрат, 40% - собственные средства фермеров, из них часть затрат (не более 20% ) может быть обеспечена за счет средств субъекта РФ.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03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21,6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313920" y="4056236"/>
            <a:ext cx="161573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Минсельхоз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России</a:t>
            </a:r>
          </a:p>
          <a:p>
            <a:pPr algn="r"/>
            <a:r>
              <a:rPr lang="ru-RU" sz="1400" dirty="0">
                <a:solidFill>
                  <a:srgbClr val="0070C0"/>
                </a:solidFill>
              </a:rPr>
              <a:t>субсидирование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9" name="L-Shape 10"/>
          <p:cNvSpPr/>
          <p:nvPr/>
        </p:nvSpPr>
        <p:spPr>
          <a:xfrm rot="13701821">
            <a:off x="1753317" y="4264943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339026" y="1223865"/>
          <a:ext cx="9909226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5699"/>
                <a:gridCol w="1409251"/>
                <a:gridCol w="1516829"/>
                <a:gridCol w="5137447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 освоения гранта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2339026" y="4712252"/>
          <a:ext cx="9909229" cy="3437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09229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</a:tblGrid>
              <a:tr h="338008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Субсидии </a:t>
                      </a:r>
                      <a:r>
                        <a:rPr lang="ru-RU" sz="12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200" b="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сфере</a:t>
                      </a:r>
                      <a:r>
                        <a:rPr lang="ru-RU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Животноводства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реализации механизма льготного кредитования по инвестиционным и краткосрочным кредитам.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возмещение части прямых понесенных затрат на создание и модернизацию объектов АПК.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повышение продуктивности в молочном скотоводстве.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поддержку развития социально значимых отраслей – овцеводства и козоводства, оленеводства и т.п. – в рамках «единой» субсидии.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Растениеводства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Производителям сельхозтехники с целью снижения ее стоимости для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оказание несвязанной поддержки предоставляются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том числе КФХ.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Критерии отбора для предоставления субсидии:</a:t>
                      </a:r>
                    </a:p>
                    <a:p>
                      <a:pPr marL="1264774" marR="0" lvl="2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в субъекте РФ посевных площадей, занятых зерновыми, зерново-бобовыми и кормовыми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сельхозкультурами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проч.</a:t>
                      </a:r>
                    </a:p>
                    <a:p>
                      <a:pPr marL="1264774" marR="0" lvl="2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НПА субъекта РФ, устанавливающего порядок и условия предоставления из бюджета региона средств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сельхозтоваропроизводителям</a:t>
                      </a:r>
                      <a:endParaRPr lang="ru-RU" sz="10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Виноградарства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виноделия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единой субсидии.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КФХ получают субсидии на компенсации прямых понесенных затрат на строительство и модернизацию объектов АПК.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Рыбоводства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механизма льготного кредитования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Субсидии на содержание племенных объектов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аквакультуры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принадлежащих организациям, зарегистрированным в государственном племенном регистре.</a:t>
                      </a:r>
                    </a:p>
                  </a:txBody>
                  <a:tcPr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8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26257"/>
            <a:ext cx="196932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612748" y="4234964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2220151" y="1631202"/>
          <a:ext cx="8128705" cy="5683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2301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3783">
                  <a:extLst>
                    <a:ext uri="{9D8B030D-6E8A-4147-A177-3AD203B41FA5}">
                      <a16:colId xmlns:a16="http://schemas.microsoft.com/office/drawing/2014/main" xmlns="" val="24235336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229482924"/>
                    </a:ext>
                  </a:extLst>
                </a:gridCol>
                <a:gridCol w="3703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1303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Сезонный легкий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проведение сезонных работ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18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Сокращенный пакет документов;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Сокращенные сроки рассмотрения заявки;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</a:t>
                      </a:r>
                      <a:r>
                        <a:rPr lang="ru-RU" sz="10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беззалоговых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частично обеспеченных кредитов;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сроков кредитования для отдельных отраслей АПК.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  <a:tr h="167371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проведение сезонных работ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получения кредита в размере до 10 месячных выручек;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принятия в залог только продукции будущего урожая;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установления индивидуального графика;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Принятие в залог биомассы рыбы;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КФХ/ИП.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091358"/>
                  </a:ext>
                </a:extLst>
              </a:tr>
              <a:tr h="154376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Овердрафт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оплату платежных (расчетных) документов (покрытие кассовых разрывов)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/>
                        <a:t>Устанавливается индивидуально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учета оборотов в других банках при установлении лимита овердрафта;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лимита овердрафта не ограничена (зависит от оборотов);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Увеличенный период непрерывного кредитования счета заемщика (до 60 дней).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348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Оборотный стандарт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24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Комиссия за предоставление и обслуживание кредита не взимается;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оформления в залог ТМЦ до 50% от требуемого объема обеспечения;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частично необеспеченных кредитов до 50%.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220151" y="1220275"/>
          <a:ext cx="81287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85"/>
                <a:gridCol w="903643"/>
                <a:gridCol w="1376979"/>
                <a:gridCol w="247426"/>
                <a:gridCol w="3689873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10350269" y="1631202"/>
            <a:ext cx="270934" cy="5683998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18329" y="4675017"/>
            <a:ext cx="60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197EC6"/>
                </a:solidFill>
              </a:rPr>
              <a:t>1/3</a:t>
            </a:r>
            <a:endParaRPr lang="ru-RU" sz="1600" b="1" i="1" dirty="0">
              <a:solidFill>
                <a:srgbClr val="197EC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34705" y="3672982"/>
            <a:ext cx="1625832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"Корпорация "МСП"</a:t>
            </a:r>
          </a:p>
        </p:txBody>
      </p:sp>
    </p:spTree>
    <p:extLst>
      <p:ext uri="{BB962C8B-B14F-4D97-AF65-F5344CB8AC3E}">
        <p14:creationId xmlns:p14="http://schemas.microsoft.com/office/powerpoint/2010/main" val="25648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7" y="1483956"/>
            <a:ext cx="4680849" cy="262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225" y="1403819"/>
            <a:ext cx="4833315" cy="2628000"/>
          </a:xfrm>
          <a:prstGeom prst="rect">
            <a:avLst/>
          </a:prstGeom>
        </p:spPr>
      </p:pic>
      <p:sp>
        <p:nvSpPr>
          <p:cNvPr id="22" name="Rounded Rectangle 72"/>
          <p:cNvSpPr/>
          <p:nvPr/>
        </p:nvSpPr>
        <p:spPr>
          <a:xfrm flipH="1">
            <a:off x="275983" y="6078676"/>
            <a:ext cx="6039092" cy="2217830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lIns="365760" rIns="45720" anchor="ctr"/>
          <a:lstStyle/>
          <a:p>
            <a:pPr marL="249750" indent="-285750" defTabSz="179388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1082CE"/>
                </a:solidFill>
                <a:latin typeface="Arial"/>
              </a:rPr>
              <a:t>Проведен </a:t>
            </a:r>
            <a:r>
              <a:rPr lang="ru-RU" sz="1400" b="1" dirty="0" smtClean="0">
                <a:solidFill>
                  <a:srgbClr val="1082CE"/>
                </a:solidFill>
              </a:rPr>
              <a:t>анализ лучших практик </a:t>
            </a:r>
            <a:r>
              <a:rPr lang="ru-RU" sz="1400" kern="0" dirty="0" smtClean="0">
                <a:latin typeface="Arial"/>
              </a:rPr>
              <a:t>управления системой развития сельскохозяйственной кооперации в субъектах РФ.</a:t>
            </a:r>
          </a:p>
          <a:p>
            <a:pPr marL="249750" indent="-285750" defTabSz="179388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ru-RU" sz="1400" kern="0" dirty="0" smtClean="0">
                <a:latin typeface="Arial"/>
              </a:rPr>
              <a:t>Подготовлены и утверждены проектным комитетом </a:t>
            </a:r>
            <a:r>
              <a:rPr lang="ru-RU" sz="1400" b="1" dirty="0" smtClean="0">
                <a:solidFill>
                  <a:srgbClr val="1082CE"/>
                </a:solidFill>
              </a:rPr>
              <a:t>рекомендации по разработке программ </a:t>
            </a:r>
            <a:r>
              <a:rPr lang="ru-RU" sz="1400" kern="0" dirty="0">
                <a:latin typeface="Arial"/>
              </a:rPr>
              <a:t>развития сельскохозяйственной кооперации в субъектах </a:t>
            </a:r>
            <a:r>
              <a:rPr lang="ru-RU" sz="1400" kern="0" dirty="0" smtClean="0">
                <a:latin typeface="Arial"/>
              </a:rPr>
              <a:t>РФ.</a:t>
            </a:r>
          </a:p>
          <a:p>
            <a:pPr marL="249750" indent="-285750" defTabSz="179388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ru-RU" sz="1400" kern="0" dirty="0">
                <a:latin typeface="Arial"/>
              </a:rPr>
              <a:t>Программы включают </a:t>
            </a:r>
            <a:r>
              <a:rPr lang="ru-RU" sz="1400" kern="0" dirty="0" smtClean="0">
                <a:latin typeface="Arial"/>
              </a:rPr>
              <a:t>следующие </a:t>
            </a:r>
            <a:r>
              <a:rPr lang="ru-RU" sz="1400" b="1" dirty="0">
                <a:solidFill>
                  <a:srgbClr val="1082CE"/>
                </a:solidFill>
              </a:rPr>
              <a:t>меры поддержки </a:t>
            </a:r>
            <a:r>
              <a:rPr lang="ru-RU" sz="1400" b="1" dirty="0" err="1">
                <a:solidFill>
                  <a:srgbClr val="1082CE"/>
                </a:solidFill>
              </a:rPr>
              <a:t>сельхозкооперации</a:t>
            </a:r>
            <a:r>
              <a:rPr lang="ru-RU" sz="1400" kern="0" dirty="0" smtClean="0">
                <a:latin typeface="Arial"/>
              </a:rPr>
              <a:t>: </a:t>
            </a:r>
            <a:r>
              <a:rPr lang="ru-RU" sz="1400" kern="0" dirty="0">
                <a:latin typeface="Arial"/>
              </a:rPr>
              <a:t>законодательные, финансовые, организационные и информационно-консультационные, организация каналов сбыта с/х продукции</a:t>
            </a:r>
            <a:r>
              <a:rPr lang="ru-RU" sz="1400" kern="0" dirty="0" smtClean="0">
                <a:latin typeface="Arial"/>
              </a:rPr>
              <a:t>.</a:t>
            </a:r>
            <a:endParaRPr lang="ru-RU" sz="1400" kern="0" dirty="0">
              <a:latin typeface="Arial"/>
            </a:endParaRPr>
          </a:p>
        </p:txBody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6505179" y="6078676"/>
            <a:ext cx="581540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400" dirty="0"/>
              <a:t>ЦК </a:t>
            </a:r>
            <a:r>
              <a:rPr lang="ru-RU" altLang="ru-RU" sz="1400" dirty="0" smtClean="0"/>
              <a:t>оказывает </a:t>
            </a:r>
            <a:r>
              <a:rPr lang="ru-RU" altLang="ru-RU" sz="1400" b="1" dirty="0">
                <a:solidFill>
                  <a:srgbClr val="1082CE"/>
                </a:solidFill>
              </a:rPr>
              <a:t>информационно-консультационную</a:t>
            </a:r>
            <a:r>
              <a:rPr lang="ru-RU" altLang="ru-RU" sz="1400" dirty="0"/>
              <a:t> и </a:t>
            </a:r>
            <a:r>
              <a:rPr lang="ru-RU" altLang="ru-RU" sz="1400" b="1" dirty="0">
                <a:solidFill>
                  <a:srgbClr val="1082CE"/>
                </a:solidFill>
              </a:rPr>
              <a:t>методологическую </a:t>
            </a:r>
            <a:r>
              <a:rPr lang="ru-RU" altLang="ru-RU" sz="1400" dirty="0"/>
              <a:t>помощь сельскохозяйственным </a:t>
            </a:r>
            <a:r>
              <a:rPr lang="ru-RU" altLang="ru-RU" sz="1400" dirty="0" smtClean="0"/>
              <a:t>кооперативам.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400" dirty="0" smtClean="0"/>
              <a:t>АО «Корпорация «МСП» подготовлены </a:t>
            </a:r>
            <a:r>
              <a:rPr lang="ru-RU" sz="1400" b="1" dirty="0" smtClean="0">
                <a:solidFill>
                  <a:srgbClr val="1082CE"/>
                </a:solidFill>
              </a:rPr>
              <a:t>методические рекомендации </a:t>
            </a:r>
            <a:r>
              <a:rPr lang="ru-RU" sz="1400" dirty="0" smtClean="0"/>
              <a:t>по определению </a:t>
            </a:r>
            <a:r>
              <a:rPr lang="ru-RU" sz="1400" dirty="0"/>
              <a:t>положения «О центре компетенций в сфере с/х кооперации субъекта РФ</a:t>
            </a:r>
            <a:r>
              <a:rPr lang="ru-RU" sz="1400" dirty="0" smtClean="0"/>
              <a:t>».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1082CE"/>
                </a:solidFill>
              </a:rPr>
              <a:t>Направления деятельности ЦК:</a:t>
            </a:r>
            <a:r>
              <a:rPr lang="ru-RU" sz="1400" dirty="0"/>
              <a:t> </a:t>
            </a:r>
            <a:r>
              <a:rPr lang="ru-RU" sz="1400" dirty="0" smtClean="0"/>
              <a:t>организация </a:t>
            </a:r>
            <a:r>
              <a:rPr lang="ru-RU" sz="1400" dirty="0"/>
              <a:t>и проведение сессий и </a:t>
            </a:r>
            <a:r>
              <a:rPr lang="ru-RU" sz="1400" dirty="0" smtClean="0"/>
              <a:t>семинаров, консультирование </a:t>
            </a:r>
            <a:r>
              <a:rPr lang="ru-RU" sz="1400" dirty="0"/>
              <a:t>по использованию сервисов Портала Бизнес-навигатора </a:t>
            </a:r>
            <a:r>
              <a:rPr lang="ru-RU" sz="1400" dirty="0" smtClean="0"/>
              <a:t>МСП, помощь </a:t>
            </a:r>
            <a:r>
              <a:rPr lang="ru-RU" sz="1400" dirty="0"/>
              <a:t>в составлении бизнес-плана, технико-экономического обоснования </a:t>
            </a:r>
            <a:r>
              <a:rPr lang="ru-RU" sz="1400" dirty="0" smtClean="0"/>
              <a:t>проекта и проч.</a:t>
            </a:r>
            <a:endParaRPr lang="ru-RU" sz="1400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55600" y="1066800"/>
            <a:ext cx="119189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93028" y="5507011"/>
            <a:ext cx="459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Адыгея, Алтай, Башкортостан, Бурятия, Ингушетия, КБР, Коми, КЧР, Мордовия, Саха (Якутия), Татарстан, </a:t>
            </a:r>
            <a:r>
              <a:rPr lang="ru-RU" sz="1200" dirty="0"/>
              <a:t>Удмуртская</a:t>
            </a:r>
            <a:r>
              <a:rPr lang="ru-RU" sz="1200" dirty="0" smtClean="0"/>
              <a:t>, Чувашская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0631" y="4031662"/>
            <a:ext cx="10800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Край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0631" y="4553351"/>
            <a:ext cx="10800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40631" y="5597598"/>
            <a:ext cx="10800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Республика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40631" y="3677029"/>
            <a:ext cx="10800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АО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9114" y="3688280"/>
            <a:ext cx="257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Ханты-Мансийский, Чукотский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482249" y="3956356"/>
            <a:ext cx="483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Алтайский, Забайкальский, Камчатский, Краснодарский, Пермский, Ставропольский, Хабаровский</a:t>
            </a:r>
            <a:endParaRPr lang="ru-RU" alt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7493027" y="4364034"/>
            <a:ext cx="486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/>
              <a:t>Белгородская, Брянская, Владимирская, Волгоградская, Воронежская, Иркутская, Калужская, Кировская, Костромская, Курганская, Липецкая, Магаданская, Московская, Нижегородская, Новгородская, Ростовская, Саратовская, Самарская, Свердловская, Тверская, Томская, Тульская, Тюменская, Ульяновская, Челябинская, Ярославская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45958" y="1105869"/>
            <a:ext cx="4133850" cy="455509"/>
          </a:xfrm>
          <a:prstGeom prst="rect">
            <a:avLst/>
          </a:prstGeom>
          <a:noFill/>
        </p:spPr>
        <p:txBody>
          <a:bodyPr lIns="0" tIns="36576" rIns="0" bIns="0">
            <a:spAutoFit/>
          </a:bodyPr>
          <a:lstStyle/>
          <a:p>
            <a:pPr algn="ctr" defTabSz="914400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ru-RU" sz="1600" b="1" dirty="0" smtClean="0">
                <a:solidFill>
                  <a:srgbClr val="1082CE"/>
                </a:solidFill>
              </a:rPr>
              <a:t>48 субъектов </a:t>
            </a:r>
            <a:r>
              <a:rPr lang="ru-RU" sz="1600" b="1" dirty="0">
                <a:solidFill>
                  <a:srgbClr val="1082CE"/>
                </a:solidFill>
              </a:rPr>
              <a:t>РФ </a:t>
            </a:r>
            <a:r>
              <a:rPr lang="ru-RU" sz="1600" b="1" dirty="0">
                <a:latin typeface="Arial"/>
                <a:cs typeface="+mn-cs"/>
              </a:rPr>
              <a:t>определили </a:t>
            </a:r>
            <a:r>
              <a:rPr lang="ru-RU" sz="1600" b="1" dirty="0">
                <a:solidFill>
                  <a:srgbClr val="1082CE"/>
                </a:solidFill>
              </a:rPr>
              <a:t>Центры </a:t>
            </a:r>
            <a:r>
              <a:rPr lang="ru-RU" sz="1600" b="1" dirty="0" smtClean="0">
                <a:solidFill>
                  <a:srgbClr val="1082CE"/>
                </a:solidFill>
              </a:rPr>
              <a:t>компетенций </a:t>
            </a:r>
            <a:r>
              <a:rPr lang="ru-RU" sz="1600" b="1" dirty="0">
                <a:latin typeface="Arial"/>
                <a:cs typeface="+mn-cs"/>
              </a:rPr>
              <a:t>(ЦК)</a:t>
            </a:r>
            <a:endParaRPr lang="en-US" sz="1600" b="1" dirty="0">
              <a:latin typeface="Arial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2007" y="1151671"/>
            <a:ext cx="4133850" cy="246221"/>
          </a:xfrm>
          <a:prstGeom prst="rect">
            <a:avLst/>
          </a:prstGeom>
          <a:noFill/>
        </p:spPr>
        <p:txBody>
          <a:bodyPr lIns="0" tIns="36576" rIns="0" bIns="0">
            <a:spAutoFit/>
          </a:bodyPr>
          <a:lstStyle/>
          <a:p>
            <a:pPr algn="ctr" defTabSz="914400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ru-RU" sz="1600" b="1" dirty="0" smtClean="0">
                <a:solidFill>
                  <a:srgbClr val="1082CE"/>
                </a:solidFill>
              </a:rPr>
              <a:t>46 субъектов </a:t>
            </a:r>
            <a:r>
              <a:rPr lang="ru-RU" sz="1600" b="1" dirty="0">
                <a:solidFill>
                  <a:srgbClr val="1082CE"/>
                </a:solidFill>
              </a:rPr>
              <a:t>РФ </a:t>
            </a:r>
            <a:r>
              <a:rPr lang="ru-RU" sz="1600" b="1" dirty="0">
                <a:latin typeface="Arial"/>
                <a:cs typeface="+mn-cs"/>
              </a:rPr>
              <a:t>утвердили </a:t>
            </a:r>
            <a:r>
              <a:rPr lang="ru-RU" sz="1600" b="1" dirty="0" smtClean="0">
                <a:solidFill>
                  <a:srgbClr val="1082CE"/>
                </a:solidFill>
              </a:rPr>
              <a:t>программы</a:t>
            </a:r>
            <a:endParaRPr lang="en-US" sz="1600" b="1" dirty="0">
              <a:latin typeface="Arial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55165" y="5426660"/>
            <a:ext cx="466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Адыгея, Алтай, Башкортостан, Бурятия, Ингушетия, КБР, Коми, КЧР, Мордовия, Саха (Якутия), Татарстан, Удмуртская, Чеченская, Чувашская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81287" y="3829781"/>
            <a:ext cx="1080000" cy="276999"/>
          </a:xfrm>
          <a:prstGeom prst="rect">
            <a:avLst/>
          </a:prstGeom>
          <a:solidFill>
            <a:srgbClr val="22B14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Край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8592" y="4391984"/>
            <a:ext cx="1080000" cy="276999"/>
          </a:xfrm>
          <a:prstGeom prst="rect">
            <a:avLst/>
          </a:prstGeom>
          <a:solidFill>
            <a:srgbClr val="22B14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Область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75426" y="5495444"/>
            <a:ext cx="1080000" cy="276999"/>
          </a:xfrm>
          <a:prstGeom prst="rect">
            <a:avLst/>
          </a:prstGeom>
          <a:solidFill>
            <a:srgbClr val="22B14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Республика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74907" y="3834302"/>
            <a:ext cx="451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Алтайский, Забайкальский, Краснодарский, Пермский, Ставропольский, Хабаровский</a:t>
            </a:r>
            <a:endParaRPr lang="ru-RU" altLang="ru-RU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1358562" y="4289920"/>
            <a:ext cx="4659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/>
              <a:t>Амурская, Архангельская, Белгородская, Владимирская, Воронежская, Иркутская, Калининградская, Кировская, Костромская, Курганская, Курская, Липецкая, Московская, Новгородская, Ростовская, Рязанская, Саратовская, Самарская, Свердловская, Тверская, Томская, Тульская, Тюменская, Ульяновская, Челябинская, Ярославская</a:t>
            </a: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798335" y="103904"/>
            <a:ext cx="9561513" cy="698500"/>
          </a:xfrm>
          <a:prstGeom prst="rect">
            <a:avLst/>
          </a:prstGeom>
        </p:spPr>
        <p:txBody>
          <a:bodyPr/>
          <a:lstStyle>
            <a:lvl1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rPr>
              <a:t>Центры компетенций в сфере </a:t>
            </a: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rPr>
              <a:t>сельскохозяйственной кооперации и программы </a:t>
            </a:r>
            <a:r>
              <a:rPr lang="ru-RU" sz="2400" dirty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rPr>
              <a:t>развития сельскохозяйственной кооперации в </a:t>
            </a: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rPr>
              <a:t>субъектах РФ</a:t>
            </a:r>
            <a:endParaRPr lang="ru-RU" sz="2400" dirty="0">
              <a:solidFill>
                <a:srgbClr val="0070C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5" y="221290"/>
            <a:ext cx="21812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499EBD16-B57B-4577-8469-93B7921DFC44}" type="slidenum">
              <a:rPr lang="ru-RU" altLang="ru-RU" sz="1300" smtClean="0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3</a:t>
            </a:fld>
            <a:endParaRPr lang="ru-RU" altLang="ru-RU" sz="1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5594" y="4078296"/>
            <a:ext cx="196932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594755" y="4288750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2220151" y="1631202"/>
          <a:ext cx="8128705" cy="5788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6089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3783">
                  <a:extLst>
                    <a:ext uri="{9D8B030D-6E8A-4147-A177-3AD203B41FA5}">
                      <a16:colId xmlns:a16="http://schemas.microsoft.com/office/drawing/2014/main" xmlns="" val="24235336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229482924"/>
                    </a:ext>
                  </a:extLst>
                </a:gridCol>
                <a:gridCol w="3703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8897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на приобретение земельных участков сельскохозяйственного назначения под их залог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земельных участков из состава земель с/х назначения для целей организации на них производства, хранения и/или первичной переработки с/х продукции</a:t>
                      </a:r>
                      <a:endParaRPr lang="en-US" sz="105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96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 – до 8 лет;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2  лет;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приобретаемых земельных участков;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определении максимальной суммы кредита возможен учет будущих денежных потоков от бизнеса.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  <a:tr h="145228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под залог приобретаемой техники/ оборудования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как новой, так и бывшей в употреблении техники и оборудования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техники и оборудования, приобретаемых за счет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приобретаемой техники/оборудования;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кредитования;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4681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на приобретение молодняка с/х животных под их залог</a:t>
                      </a:r>
                      <a:endParaRPr lang="en-US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молодняка с/х животных следующих видов – крупный рогатый скот, свиньи, лошади, овцы, козы</a:t>
                      </a:r>
                      <a:endParaRPr lang="en-US" sz="105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60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приобретаемого молодняка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сельскохозяйственных животных;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приобретения молодняка у зарубежных поставщиков;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формирования индивидуального графика с учетом технологических особенностей ведения хозяйственной деятельности.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10277935" y="1631202"/>
            <a:ext cx="270934" cy="5791574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92911" y="4664418"/>
            <a:ext cx="60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197EC6"/>
                </a:solidFill>
              </a:rPr>
              <a:t>2</a:t>
            </a:r>
            <a:r>
              <a:rPr lang="ru-RU" sz="1600" b="1" i="1" dirty="0" smtClean="0">
                <a:solidFill>
                  <a:srgbClr val="197EC6"/>
                </a:solidFill>
              </a:rPr>
              <a:t>/3</a:t>
            </a:r>
            <a:endParaRPr lang="ru-RU" sz="1600" b="1" i="1" dirty="0">
              <a:solidFill>
                <a:srgbClr val="197EC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0504" y="3619048"/>
            <a:ext cx="1656243" cy="1815882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Залог приобретаемого имущества выступает в качестве единственного обеспечения по кредиту</a:t>
            </a: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220151" y="1220275"/>
          <a:ext cx="81287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85"/>
                <a:gridCol w="903643"/>
                <a:gridCol w="1376979"/>
                <a:gridCol w="247426"/>
                <a:gridCol w="3689873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117502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77560"/>
            <a:ext cx="196932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645575" y="432830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2220152" y="1610843"/>
          <a:ext cx="8197637" cy="62499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6803">
                  <a:extLst>
                    <a:ext uri="{9D8B030D-6E8A-4147-A177-3AD203B41FA5}">
                      <a16:colId xmlns="" xmlns:a16="http://schemas.microsoft.com/office/drawing/2014/main" val="2846274562"/>
                    </a:ext>
                  </a:extLst>
                </a:gridCol>
                <a:gridCol w="10197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5857">
                  <a:extLst>
                    <a:ext uri="{9D8B030D-6E8A-4147-A177-3AD203B41FA5}">
                      <a16:colId xmlns="" xmlns:a16="http://schemas.microsoft.com/office/drawing/2014/main" val="2423533658"/>
                    </a:ext>
                  </a:extLst>
                </a:gridCol>
                <a:gridCol w="210047">
                  <a:extLst>
                    <a:ext uri="{9D8B030D-6E8A-4147-A177-3AD203B41FA5}">
                      <a16:colId xmlns="" xmlns:a16="http://schemas.microsoft.com/office/drawing/2014/main" val="1229482924"/>
                    </a:ext>
                  </a:extLst>
                </a:gridCol>
                <a:gridCol w="3735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032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«Быстрое решение»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Кредитование без залога;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Оперативное принятие решений по кредитным заявкам.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9588396"/>
                  </a:ext>
                </a:extLst>
              </a:tr>
              <a:tr h="855849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ru-RU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endParaRPr lang="ru-RU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«Микро»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 на текущие цели;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беззалогового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кредитования.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91358"/>
                  </a:ext>
                </a:extLst>
              </a:tr>
              <a:tr h="106831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«Микро овердрафт»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Покрытие кассовых разрывов</a:t>
                      </a:r>
                    </a:p>
                    <a:p>
                      <a:pPr marL="0" lvl="0" algn="ctr" defTabSz="914400" rtl="0" eaLnBrk="1" latinLnBrk="0" hangingPunct="1"/>
                      <a:endParaRPr lang="en-US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Устанавливается индивидуально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учета оборотов в других банках при установлении лимита овердрафта;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лимита овердрафта не ограничена (зависит от оборотов).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79246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«Оптимальный»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Инвестиционные цели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60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Длительный срок кредитования и гибкая структура обеспечения (товары в обороте – до 50% в структуре обеспечения) позволяют решать долгосрочные бизнес-задачи и реализовывать возможности инвестиционного развития;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кредита под залог недвижимости до регистрации договора ипотеки.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79651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«Коммерческая ипотека»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объектов коммерческой недвижимости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кредитования;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дополнительного финансирования на цели ремонта объекта недвижимости (до 15% от суммы кредита);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долга –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финансирования до 100% от стоимости объекта.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97104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«Выгодное решение»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Рефинансирование кредитов сторонних банков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Устанавливается индивидуально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рефинансирования как инвестиционных кредитов, так и кредитов на текущие цели;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дополнительного финансирования на цели рефинансируемого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долга – до 9 месяцев;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кредита под последующий залог имущества.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10417787" y="1620444"/>
            <a:ext cx="270934" cy="624031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18328" y="4674549"/>
            <a:ext cx="60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197EC6"/>
                </a:solidFill>
              </a:rPr>
              <a:t>3/3</a:t>
            </a:r>
            <a:endParaRPr lang="ru-RU" sz="1600" b="1" i="1" dirty="0">
              <a:solidFill>
                <a:srgbClr val="197EC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0766" y="3935580"/>
            <a:ext cx="1625832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</a:t>
            </a: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«Корпорация «МСП»</a:t>
            </a: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220151" y="1220275"/>
          <a:ext cx="81287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85"/>
                <a:gridCol w="903643"/>
                <a:gridCol w="1376979"/>
                <a:gridCol w="247426"/>
                <a:gridCol w="3689873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8835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/>
          </p:nvPr>
        </p:nvGraphicFramePr>
        <p:xfrm>
          <a:off x="1799683" y="1728911"/>
          <a:ext cx="10429039" cy="636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4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3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04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401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640145"/>
              </a:tblGrid>
              <a:tr h="1299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Экспресс на текущие цели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оборотные цели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10,1 %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 в соответствии с внутренним рейтингом заемщика</a:t>
                      </a: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  <a:p>
                      <a:pPr algn="ctr"/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Требования к 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заемщику: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находится в процессе реорганизации, ликвидации;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обладает статусом налогового резидента РФ;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зарегистрирован на территории РФ в соответствии с ФЗ «О гос. регистрации ЮЛ и ИП»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отношении Заемщика не возбуждено производство по делу о несостоятельности (банкротстве) в соответствии с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законодательством РФ о несостоятельности (банкротстве);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имеет неисполненных обязанностей по уплате налогов, сборов, страховых взносов, пеней, штрафов, процентов, подлежащих уплате в соответствии с законодательством РФ.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Поручительство;</a:t>
                      </a:r>
                    </a:p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по суммам свыше 3 млн. рублей - залоговое обеспечение  в объеме, не менее 70% от суммы кредита.</a:t>
                      </a:r>
                    </a:p>
                    <a:p>
                      <a:pPr marL="718112" marR="0" lvl="1" indent="-17145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1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100" b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4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Экспресс на инвестиции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инвестиционные цели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3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9,6 %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 в соответствии с внутренним рейтингом заемщика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4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en-US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единоличного исполнительного органа субъекта  МСП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 Агента  или заклад векселя АО «МСП Банк» или поручительство РГО в объеме 20% от суммы кредита;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Получатели: с/х производственные и потребительские кооперативы (за исключением кредитных) и фермерские хозяйства - члены </a:t>
                      </a:r>
                      <a:r>
                        <a:rPr lang="ru-RU" sz="11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СПоКов</a:t>
                      </a:r>
                      <a:endParaRPr lang="ru-RU" sz="11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для членов </a:t>
                      </a:r>
                      <a:r>
                        <a:rPr lang="ru-RU" sz="11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СПоКов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</a:t>
                      </a:r>
                      <a:r>
                        <a:rPr lang="ru-RU" sz="11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ИП: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ЮЛ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поручительство </a:t>
                      </a:r>
                      <a:r>
                        <a:rPr lang="ru-RU" sz="11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бенефициарных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владельцев или членов Субъекта МСП (ФЛ), в совокупности владеющих более 50% УК  (фонда) Субъекта МСП, на сумму не менее размера кредита.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ИП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поручительство ФЛ и (или) ЮЛ и поручительство супруга(-и) (только для ИП, состоящих в браке) на сумму не менее размера кредита.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100" b="0" u="none" strike="noStrike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0" y="4260420"/>
            <a:ext cx="1579378" cy="43720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5" name="L-Shape 10"/>
          <p:cNvSpPr/>
          <p:nvPr/>
        </p:nvSpPr>
        <p:spPr>
          <a:xfrm rot="13701821">
            <a:off x="1225108" y="424078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en-US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799683" y="1294358"/>
          <a:ext cx="104070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254"/>
                <a:gridCol w="797719"/>
                <a:gridCol w="787490"/>
                <a:gridCol w="1902251"/>
                <a:gridCol w="2622646"/>
                <a:gridCol w="2622646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2630" y="8287581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Постановления </a:t>
            </a:r>
            <a:r>
              <a:rPr lang="ru-RU" sz="1200" i="1" dirty="0" smtClean="0"/>
              <a:t>Правительства РФ 1528 (программа льготного кредитования Минсельхоза России)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10960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519364" y="1220275"/>
          <a:ext cx="7958584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3996"/>
                <a:gridCol w="1721224"/>
                <a:gridCol w="710004"/>
                <a:gridCol w="1215614"/>
                <a:gridCol w="2807746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06134" y="4722133"/>
            <a:ext cx="797181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авая фигурная скобка 9"/>
          <p:cNvSpPr/>
          <p:nvPr/>
        </p:nvSpPr>
        <p:spPr>
          <a:xfrm>
            <a:off x="10487839" y="1690110"/>
            <a:ext cx="270934" cy="5579934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609515" y="4240123"/>
            <a:ext cx="2506560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   компании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2519363" y="1690110"/>
          <a:ext cx="7958585" cy="2937523"/>
        </p:xfrm>
        <a:graphic>
          <a:graphicData uri="http://schemas.openxmlformats.org/drawingml/2006/table">
            <a:tbl>
              <a:tblPr/>
              <a:tblGrid>
                <a:gridCol w="15243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6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23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200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37523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является юридическим лицом или индивидуальным предпринимателем – членом сельскохозяйственного производственного кооператива или сельскохозяйственного потребительского кооператива</a:t>
                      </a:r>
                      <a:r>
                        <a:rPr lang="ru-RU" alt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зарегистрированного</a:t>
                      </a: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более 12 месяцев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L-Shape 10"/>
          <p:cNvSpPr/>
          <p:nvPr/>
        </p:nvSpPr>
        <p:spPr>
          <a:xfrm rot="13701821">
            <a:off x="1762467" y="447783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805626" y="4187689"/>
            <a:ext cx="1667042" cy="83099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Возможно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поручительство РГО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2506134" y="4861850"/>
          <a:ext cx="7934852" cy="2408194"/>
        </p:xfrm>
        <a:graphic>
          <a:graphicData uri="http://schemas.openxmlformats.org/drawingml/2006/table">
            <a:tbl>
              <a:tblPr/>
              <a:tblGrid>
                <a:gridCol w="1597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6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7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71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600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08194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 </a:t>
                      </a:r>
                      <a:r>
                        <a:rPr lang="ru-RU" alt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15%)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является юридическим лицом или индивидуальным предпринимателем – членом сельскохозяйственного производственного кооператива или сельскохозяйственного потребительского кооператива</a:t>
                      </a:r>
                      <a:r>
                        <a:rPr lang="ru-RU" alt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зарегистрированного</a:t>
                      </a: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более 12 месяцев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2474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280748" y="555858"/>
            <a:ext cx="5384591" cy="63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09" tIns="41805" rIns="83609" bIns="41805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560" dirty="0"/>
              <a:t>Крестьянские (фермерские) хозяйства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528256" y="1401060"/>
          <a:ext cx="7683314" cy="26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9499"/>
                <a:gridCol w="1484556"/>
                <a:gridCol w="849854"/>
                <a:gridCol w="1000461"/>
                <a:gridCol w="2648944"/>
              </a:tblGrid>
              <a:tr h="264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513966" y="1864739"/>
            <a:ext cx="1792782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</a:t>
            </a: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гарантии                      АО «Корпорация «МСП»</a:t>
            </a: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10266232" y="1801178"/>
            <a:ext cx="193072" cy="1856423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938">
              <a:solidFill>
                <a:srgbClr val="0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528256" y="1768904"/>
          <a:ext cx="7683314" cy="6406819"/>
        </p:xfrm>
        <a:graphic>
          <a:graphicData uri="http://schemas.openxmlformats.org/drawingml/2006/table">
            <a:tbl>
              <a:tblPr/>
              <a:tblGrid>
                <a:gridCol w="17272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5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31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91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383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924501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1,5%</a:t>
                      </a:r>
                      <a:r>
                        <a:rPr 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 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 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 (КРС, МРС, свиньи, олени, лошади, норки)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 – от 7%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</a:t>
                      </a:r>
                      <a:b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3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обновления парка сельхозтехники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r>
                        <a:rPr 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Самоходная уборочная техника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Тракторы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Технологические комплексы (трактор + прицепное/навесное оборудование)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35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Специальная программа для членов АККОР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9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«Молодой фермер АККОР»</a:t>
                      </a:r>
                      <a:endParaRPr lang="ru-RU" sz="110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4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 программы должен быть не старше 35 лет, иметь опыт работы в сельском хозяйстве от 2 лет и быть членом АККОР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9158" y="4558308"/>
            <a:ext cx="1811365" cy="81734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46" b="1" dirty="0">
                <a:solidFill>
                  <a:srgbClr val="0070C0"/>
                </a:solidFill>
              </a:rPr>
              <a:t>Росагролизинг</a:t>
            </a:r>
            <a:endParaRPr lang="ru-RU" sz="1463" b="1" dirty="0">
              <a:solidFill>
                <a:srgbClr val="0070C0"/>
              </a:solidFill>
            </a:endParaRPr>
          </a:p>
        </p:txBody>
      </p:sp>
      <p:sp>
        <p:nvSpPr>
          <p:cNvPr id="22" name="L-Shape 10"/>
          <p:cNvSpPr/>
          <p:nvPr/>
        </p:nvSpPr>
        <p:spPr>
          <a:xfrm rot="13701821">
            <a:off x="1893575" y="4749143"/>
            <a:ext cx="435673" cy="435673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3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7"/>
            <a:ext cx="12599988" cy="8708773"/>
          </a:xfrm>
          <a:prstGeom prst="rect">
            <a:avLst/>
          </a:prstGeom>
        </p:spPr>
      </p:pic>
      <p:sp>
        <p:nvSpPr>
          <p:cNvPr id="10" name="Параллелограмм 9"/>
          <p:cNvSpPr/>
          <p:nvPr/>
        </p:nvSpPr>
        <p:spPr>
          <a:xfrm>
            <a:off x="311972" y="5927464"/>
            <a:ext cx="5421854" cy="245274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834480" y="6458811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>
                <a:solidFill>
                  <a:schemeClr val="bg1"/>
                </a:solidFill>
              </a:rPr>
              <a:t>Раздел 5</a:t>
            </a:r>
            <a:r>
              <a:rPr lang="ru-RU" sz="2000" b="1" i="1" kern="0" dirty="0" smtClean="0">
                <a:solidFill>
                  <a:schemeClr val="bg1"/>
                </a:solidFill>
              </a:rPr>
              <a:t>.</a:t>
            </a:r>
            <a:endParaRPr lang="en-US" sz="2000" b="1" i="1" kern="0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834480" y="6854530"/>
            <a:ext cx="4064379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>
                <a:solidFill>
                  <a:schemeClr val="bg1"/>
                </a:solidFill>
              </a:rPr>
              <a:t>Меры региональной поддержки сельскохозяйственной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1194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141" y="449829"/>
            <a:ext cx="9726491" cy="698685"/>
          </a:xfrm>
        </p:spPr>
        <p:txBody>
          <a:bodyPr/>
          <a:lstStyle/>
          <a:p>
            <a:pPr algn="r"/>
            <a:r>
              <a:rPr lang="ru-RU" dirty="0"/>
              <a:t>Алтайский </a:t>
            </a:r>
            <a:r>
              <a:rPr lang="ru-RU" dirty="0" smtClean="0"/>
              <a:t>край 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Концепция развития </a:t>
            </a:r>
            <a:r>
              <a:rPr lang="ru-RU" sz="1800" dirty="0" smtClean="0"/>
              <a:t>сельскохозяйственной кооперации </a:t>
            </a:r>
            <a:r>
              <a:rPr lang="ru-RU" sz="1800" dirty="0"/>
              <a:t>на территории Алтайского края в 2018 </a:t>
            </a:r>
            <a:r>
              <a:rPr lang="ru-RU" sz="1800" dirty="0" smtClean="0"/>
              <a:t>году</a:t>
            </a:r>
            <a:br>
              <a:rPr lang="ru-RU" sz="1800" dirty="0" smtClean="0"/>
            </a:br>
            <a:r>
              <a:rPr lang="ru-RU" sz="1800" i="1" dirty="0" smtClean="0"/>
              <a:t>Меры поддержки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400" i="1" dirty="0"/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311609" y="1480771"/>
            <a:ext cx="392363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Установлены </a:t>
            </a:r>
            <a:r>
              <a:rPr lang="ru-RU" altLang="ru-RU" sz="1200" b="1" dirty="0" smtClean="0"/>
              <a:t>налоговые преференции</a:t>
            </a:r>
            <a:r>
              <a:rPr lang="ru-RU" altLang="ru-RU" sz="1200" dirty="0" smtClean="0"/>
              <a:t>:</a:t>
            </a:r>
          </a:p>
          <a:p>
            <a:pPr marL="457200" indent="-171450" algn="just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 smtClean="0"/>
              <a:t>налог </a:t>
            </a:r>
            <a:r>
              <a:rPr lang="ru-RU" altLang="ru-RU" sz="1200" dirty="0"/>
              <a:t>в размере стоимости патента для ИП, в </a:t>
            </a:r>
            <a:r>
              <a:rPr lang="ru-RU" altLang="ru-RU" sz="1200" dirty="0" err="1"/>
              <a:t>т.ч</a:t>
            </a:r>
            <a:r>
              <a:rPr lang="ru-RU" altLang="ru-RU" sz="1200" dirty="0"/>
              <a:t>. занятых в сфере </a:t>
            </a:r>
            <a:r>
              <a:rPr lang="ru-RU" altLang="ru-RU" sz="1200" dirty="0" smtClean="0"/>
              <a:t>с/х,</a:t>
            </a:r>
          </a:p>
          <a:p>
            <a:pPr marL="457200" indent="-171450" algn="just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 smtClean="0"/>
              <a:t>возможны 2-летние налоговые каникулы для </a:t>
            </a:r>
            <a:r>
              <a:rPr lang="ru-RU" altLang="ru-RU" sz="1200" dirty="0"/>
              <a:t>впервые зарегистрированных ИП, занятых в сфере животноводства, переработки молока выращивания овощей </a:t>
            </a:r>
            <a:r>
              <a:rPr lang="ru-RU" altLang="ru-RU" sz="1200" dirty="0" smtClean="0"/>
              <a:t>и </a:t>
            </a:r>
            <a:r>
              <a:rPr lang="ru-RU" altLang="ru-RU" sz="1200" dirty="0"/>
              <a:t>т.п.</a:t>
            </a:r>
          </a:p>
          <a:p>
            <a:pPr marL="285750" indent="-285750" algn="just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Содействие </a:t>
            </a:r>
            <a:r>
              <a:rPr lang="ru-RU" altLang="ru-RU" sz="1200" b="1" dirty="0"/>
              <a:t>в </a:t>
            </a:r>
            <a:r>
              <a:rPr lang="ru-RU" altLang="ru-RU" sz="1200" dirty="0"/>
              <a:t>оказании консультационной и информационной помощи кооперативам и их членам в вопросах введения:</a:t>
            </a:r>
          </a:p>
          <a:p>
            <a:pPr marL="457200" indent="-171450" algn="just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b="1" dirty="0" smtClean="0"/>
              <a:t>патентной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системы </a:t>
            </a:r>
            <a:r>
              <a:rPr lang="ru-RU" altLang="ru-RU" sz="1200" dirty="0" smtClean="0"/>
              <a:t>налогообложения,</a:t>
            </a:r>
          </a:p>
          <a:p>
            <a:pPr marL="457200" indent="-171450" algn="just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b="1" dirty="0" smtClean="0"/>
              <a:t>нулевой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ставки налогообложения для впервые зарегистрированных ИП, использующих УСН и/или патентную систему налогообложения</a:t>
            </a:r>
            <a:r>
              <a:rPr lang="ru-RU" altLang="ru-RU" sz="1200" dirty="0" smtClean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1609" y="1170143"/>
            <a:ext cx="3923634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Законодательные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175811" y="1178107"/>
            <a:ext cx="410413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sz="1400" dirty="0"/>
              <a:t>Организационные и </a:t>
            </a:r>
            <a:r>
              <a:rPr lang="ru-RU" sz="1400" dirty="0" smtClean="0"/>
              <a:t>информационно-консультационные</a:t>
            </a:r>
            <a:endParaRPr lang="ru-RU" sz="1400" dirty="0"/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8175811" y="1678104"/>
            <a:ext cx="4104133" cy="27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algn="just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Создание и развитие </a:t>
            </a:r>
            <a:r>
              <a:rPr lang="ru-RU" altLang="ru-RU" sz="1200" b="1" dirty="0"/>
              <a:t>системы консультационных центров и центров развития кооперации</a:t>
            </a:r>
            <a:r>
              <a:rPr lang="ru-RU" altLang="ru-RU" sz="1200" dirty="0"/>
              <a:t>.</a:t>
            </a:r>
          </a:p>
          <a:p>
            <a:pPr marL="171450" indent="-171450" algn="just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Развитие </a:t>
            </a:r>
            <a:r>
              <a:rPr lang="ru-RU" altLang="ru-RU" sz="1200" b="1" dirty="0"/>
              <a:t>Центра компетенций в сфере сельскохозяйственной кооперации.</a:t>
            </a:r>
          </a:p>
          <a:p>
            <a:pPr marL="171450" indent="-171450" algn="just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Содействие в:</a:t>
            </a:r>
          </a:p>
          <a:p>
            <a:pPr marL="457200" indent="-171450" algn="just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/>
              <a:t>оказании </a:t>
            </a:r>
            <a:r>
              <a:rPr lang="ru-RU" altLang="ru-RU" sz="1200" b="1" dirty="0" smtClean="0"/>
              <a:t>консультационной </a:t>
            </a:r>
            <a:r>
              <a:rPr lang="ru-RU" altLang="ru-RU" sz="1200" b="1" dirty="0"/>
              <a:t>поддержки </a:t>
            </a:r>
            <a:r>
              <a:rPr lang="ru-RU" altLang="ru-RU" sz="1200" dirty="0"/>
              <a:t>по вопросам регистрации бизнеса, бизнес-планирования, существующих мер поддержки, направленных на развитие СПК.</a:t>
            </a:r>
          </a:p>
          <a:p>
            <a:pPr marL="457200" indent="-171450" algn="just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/>
              <a:t>создании на официальных сайтах органов местного самоуправления специализированных разделов, направленных на </a:t>
            </a:r>
            <a:r>
              <a:rPr lang="ru-RU" altLang="ru-RU" sz="1200" b="1" dirty="0"/>
              <a:t>популяризацию и повышение престижа </a:t>
            </a:r>
            <a:r>
              <a:rPr lang="ru-RU" altLang="ru-RU" sz="1200" b="1" dirty="0" err="1"/>
              <a:t>сельхозкооперации</a:t>
            </a:r>
            <a:r>
              <a:rPr lang="ru-RU" altLang="ru-RU" sz="1200" dirty="0" smtClean="0"/>
              <a:t>.</a:t>
            </a:r>
            <a:endParaRPr lang="ru-RU" alt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311610" y="4531522"/>
            <a:ext cx="7767383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Финансовые</a:t>
            </a:r>
            <a:endParaRPr lang="ru-RU" dirty="0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11609" y="4811655"/>
            <a:ext cx="4550847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Предоставление </a:t>
            </a:r>
            <a:r>
              <a:rPr lang="ru-RU" altLang="ru-RU" sz="1200" b="1" dirty="0"/>
              <a:t>субсидий </a:t>
            </a:r>
            <a:r>
              <a:rPr lang="ru-RU" altLang="ru-RU" sz="1200" dirty="0"/>
              <a:t>на:</a:t>
            </a:r>
          </a:p>
          <a:p>
            <a:pPr marL="171450" indent="-171450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 smtClean="0"/>
              <a:t>развитие мат.-</a:t>
            </a:r>
            <a:r>
              <a:rPr lang="ru-RU" altLang="ru-RU" sz="1200" dirty="0" err="1" smtClean="0"/>
              <a:t>технич</a:t>
            </a:r>
            <a:r>
              <a:rPr lang="ru-RU" altLang="ru-RU" sz="1200" dirty="0" smtClean="0"/>
              <a:t>. базы </a:t>
            </a:r>
            <a:r>
              <a:rPr lang="ru-RU" altLang="ru-RU" sz="1200" dirty="0" err="1" smtClean="0"/>
              <a:t>СПоКов</a:t>
            </a:r>
            <a:r>
              <a:rPr lang="ru-RU" altLang="ru-RU" sz="1200" dirty="0" smtClean="0"/>
              <a:t> (</a:t>
            </a:r>
            <a:r>
              <a:rPr lang="ru-RU" altLang="ru-RU" sz="1200" b="1" dirty="0" smtClean="0"/>
              <a:t>25 млн р.),</a:t>
            </a:r>
          </a:p>
          <a:p>
            <a:pPr marL="171450" indent="-171450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 smtClean="0"/>
              <a:t>развитие семейных животноводческих ферм на базе КФХ (</a:t>
            </a:r>
            <a:r>
              <a:rPr lang="ru-RU" altLang="ru-RU" sz="1200" b="1" dirty="0"/>
              <a:t>40 млн р.</a:t>
            </a:r>
            <a:r>
              <a:rPr lang="ru-RU" altLang="ru-RU" sz="1200" dirty="0" smtClean="0"/>
              <a:t>),</a:t>
            </a:r>
          </a:p>
          <a:p>
            <a:pPr marL="171450" indent="-171450">
              <a:lnSpc>
                <a:spcPct val="110000"/>
              </a:lnSpc>
              <a:buClr>
                <a:srgbClr val="011360"/>
              </a:buClr>
              <a:buFontTx/>
              <a:buChar char="-"/>
              <a:defRPr/>
            </a:pPr>
            <a:r>
              <a:rPr lang="ru-RU" altLang="ru-RU" sz="1200" dirty="0" smtClean="0"/>
              <a:t>поддержку </a:t>
            </a:r>
            <a:r>
              <a:rPr lang="ru-RU" altLang="ru-RU" sz="1150" dirty="0" smtClean="0"/>
              <a:t>начинающих фермеров (</a:t>
            </a:r>
            <a:r>
              <a:rPr lang="ru-RU" altLang="ru-RU" sz="1150" b="1" dirty="0" smtClean="0"/>
              <a:t>75 млн р.</a:t>
            </a:r>
            <a:r>
              <a:rPr lang="ru-RU" altLang="ru-RU" sz="1150" dirty="0" smtClean="0"/>
              <a:t>).</a:t>
            </a:r>
            <a:endParaRPr lang="ru-RU" altLang="ru-RU" sz="1150" b="1" dirty="0" smtClean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Предоставление </a:t>
            </a:r>
            <a:r>
              <a:rPr lang="ru-RU" altLang="ru-RU" sz="1200" dirty="0"/>
              <a:t>НОМК «Алтайский фонд микрозаймов» кооперативам и их членам </a:t>
            </a:r>
            <a:r>
              <a:rPr lang="ru-RU" altLang="ru-RU" sz="1200" b="1" dirty="0"/>
              <a:t>микрозаймов</a:t>
            </a:r>
            <a:r>
              <a:rPr lang="ru-RU" altLang="ru-RU" sz="1200" dirty="0"/>
              <a:t>: </a:t>
            </a:r>
            <a:r>
              <a:rPr lang="ru-RU" sz="1200" b="1" dirty="0"/>
              <a:t>до 3 млн. рублей</a:t>
            </a:r>
            <a:r>
              <a:rPr lang="ru-RU" sz="1200" dirty="0"/>
              <a:t>, ставка – </a:t>
            </a:r>
            <a:r>
              <a:rPr lang="ru-RU" sz="1200" b="1" dirty="0"/>
              <a:t>5% годовых </a:t>
            </a:r>
            <a:r>
              <a:rPr lang="ru-RU" sz="1200" dirty="0"/>
              <a:t>сроком до 36 месяцев</a:t>
            </a:r>
            <a:r>
              <a:rPr lang="ru-RU" sz="1200" dirty="0" smtClean="0"/>
              <a:t>. </a:t>
            </a:r>
            <a:r>
              <a:rPr lang="ru-RU" sz="1200" dirty="0"/>
              <a:t>В текущем году фондом </a:t>
            </a:r>
            <a:r>
              <a:rPr lang="ru-RU" sz="1200" dirty="0" err="1"/>
              <a:t>микрозаймов</a:t>
            </a:r>
            <a:r>
              <a:rPr lang="ru-RU" sz="1200" dirty="0"/>
              <a:t> так же, как и региональным гарантийным фондом, установлен </a:t>
            </a:r>
            <a:r>
              <a:rPr lang="ru-RU" sz="1200" b="1" dirty="0"/>
              <a:t>гарантированный объем на предоставление займов </a:t>
            </a:r>
            <a:r>
              <a:rPr lang="ru-RU" sz="1200" dirty="0" smtClean="0"/>
              <a:t>с/х кооперативам </a:t>
            </a:r>
            <a:r>
              <a:rPr lang="ru-RU" sz="1200" dirty="0"/>
              <a:t>в размере </a:t>
            </a:r>
            <a:r>
              <a:rPr lang="ru-RU" sz="1200" b="1" dirty="0"/>
              <a:t>5% от капитализации </a:t>
            </a:r>
            <a:endParaRPr lang="ru-RU" altLang="ru-RU" sz="1200" b="1" dirty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Кооперативам </a:t>
            </a:r>
            <a:r>
              <a:rPr lang="ru-RU" altLang="ru-RU" sz="1200" dirty="0"/>
              <a:t>и их членам </a:t>
            </a:r>
            <a:r>
              <a:rPr lang="ru-RU" altLang="ru-RU" sz="1200" b="1" dirty="0" smtClean="0"/>
              <a:t>поручительства</a:t>
            </a:r>
            <a:r>
              <a:rPr lang="ru-RU" altLang="ru-RU" sz="1200" dirty="0" smtClean="0"/>
              <a:t> Алтайского фонда МСП по программе «Кооперация»: </a:t>
            </a:r>
            <a:r>
              <a:rPr lang="ru-RU" sz="1200" b="1" dirty="0" smtClean="0"/>
              <a:t>до </a:t>
            </a:r>
            <a:r>
              <a:rPr lang="ru-RU" sz="1200" b="1" dirty="0"/>
              <a:t>70% </a:t>
            </a:r>
            <a:r>
              <a:rPr lang="ru-RU" sz="1200" dirty="0"/>
              <a:t>от суммы </a:t>
            </a:r>
            <a:r>
              <a:rPr lang="ru-RU" sz="1200" dirty="0" smtClean="0"/>
              <a:t>кредита (до 75% в рамках сделок по </a:t>
            </a:r>
            <a:r>
              <a:rPr lang="ru-RU" sz="1200" dirty="0" err="1" smtClean="0"/>
              <a:t>согарантии</a:t>
            </a:r>
            <a:r>
              <a:rPr lang="ru-RU" sz="1200" dirty="0"/>
              <a:t>)</a:t>
            </a:r>
            <a:r>
              <a:rPr lang="ru-RU" sz="1200" dirty="0" smtClean="0"/>
              <a:t>, </a:t>
            </a:r>
            <a:r>
              <a:rPr lang="ru-RU" sz="1200" dirty="0"/>
              <a:t>а также </a:t>
            </a:r>
            <a:r>
              <a:rPr lang="ru-RU" sz="1200" dirty="0" smtClean="0"/>
              <a:t>лимит </a:t>
            </a:r>
            <a:r>
              <a:rPr lang="ru-RU" sz="1200" dirty="0"/>
              <a:t>поручительства – до </a:t>
            </a:r>
            <a:r>
              <a:rPr lang="ru-RU" sz="1200" b="1" dirty="0"/>
              <a:t>25 млн. </a:t>
            </a:r>
            <a:r>
              <a:rPr lang="ru-RU" sz="1200" b="1" dirty="0" smtClean="0"/>
              <a:t>рублей</a:t>
            </a:r>
            <a:r>
              <a:rPr lang="ru-RU" sz="1200" dirty="0" smtClean="0"/>
              <a:t>, </a:t>
            </a:r>
            <a:r>
              <a:rPr lang="ru-RU" altLang="ru-RU" sz="1200" dirty="0"/>
              <a:t>возможность </a:t>
            </a:r>
            <a:r>
              <a:rPr lang="ru-RU" altLang="ru-RU" sz="1200" dirty="0" smtClean="0"/>
              <a:t>уплаты комиссии </a:t>
            </a:r>
            <a:r>
              <a:rPr lang="ru-RU" altLang="ru-RU" sz="1200" dirty="0"/>
              <a:t>за пользование </a:t>
            </a:r>
            <a:r>
              <a:rPr lang="ru-RU" altLang="ru-RU" sz="1200" dirty="0" smtClean="0"/>
              <a:t>поручительством в </a:t>
            </a:r>
            <a:r>
              <a:rPr lang="ru-RU" altLang="ru-RU" sz="1200" b="1" dirty="0" smtClean="0"/>
              <a:t>рассрочку</a:t>
            </a:r>
            <a:r>
              <a:rPr lang="ru-RU" altLang="ru-RU" sz="1200" dirty="0" smtClean="0"/>
              <a:t>.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4808668" y="4873054"/>
            <a:ext cx="3270325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Для кооперативов </a:t>
            </a:r>
            <a:r>
              <a:rPr lang="ru-RU" altLang="ru-RU" sz="1200" dirty="0"/>
              <a:t>и их </a:t>
            </a:r>
            <a:r>
              <a:rPr lang="ru-RU" altLang="ru-RU" sz="1200" dirty="0" smtClean="0"/>
              <a:t>членов: приобретение </a:t>
            </a:r>
            <a:r>
              <a:rPr lang="ru-RU" altLang="ru-RU" sz="1200" dirty="0"/>
              <a:t>с помощью средств </a:t>
            </a:r>
            <a:r>
              <a:rPr lang="ru-RU" altLang="ru-RU" sz="1200" dirty="0" smtClean="0"/>
              <a:t>техники </a:t>
            </a:r>
            <a:r>
              <a:rPr lang="ru-RU" altLang="ru-RU" sz="1200" dirty="0"/>
              <a:t>и оборудования </a:t>
            </a:r>
            <a:r>
              <a:rPr lang="ru-RU" altLang="ru-RU" sz="1200" b="1" dirty="0"/>
              <a:t>посредством использования механизма лизинга </a:t>
            </a:r>
            <a:r>
              <a:rPr lang="ru-RU" altLang="ru-RU" sz="1200" dirty="0"/>
              <a:t>(</a:t>
            </a:r>
            <a:r>
              <a:rPr lang="ru-RU" altLang="ru-RU" sz="1200" dirty="0" smtClean="0"/>
              <a:t>Алтайский краевой лизинговый фонд).</a:t>
            </a:r>
            <a:endParaRPr lang="ru-RU" altLang="ru-RU" sz="1200" dirty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Кредитные ресурсы </a:t>
            </a:r>
            <a:r>
              <a:rPr lang="ru-RU" altLang="ru-RU" sz="1200" dirty="0"/>
              <a:t>Краевого коммерческого Сибирского Социального Банка под поручительство Алтайского фонда МСП: </a:t>
            </a:r>
            <a:r>
              <a:rPr lang="ru-RU" sz="1200" b="1" dirty="0"/>
              <a:t>до 5 лет</a:t>
            </a:r>
            <a:r>
              <a:rPr lang="ru-RU" sz="1200" dirty="0"/>
              <a:t> и в сумме до </a:t>
            </a:r>
            <a:r>
              <a:rPr lang="ru-RU" sz="1200" b="1" dirty="0"/>
              <a:t>10 млн. рублей </a:t>
            </a:r>
            <a:r>
              <a:rPr lang="ru-RU" sz="1200" dirty="0"/>
              <a:t>по ставке </a:t>
            </a:r>
            <a:r>
              <a:rPr lang="ru-RU" sz="1200" b="1" dirty="0"/>
              <a:t>11% годовых</a:t>
            </a:r>
            <a:r>
              <a:rPr lang="ru-RU" altLang="ru-RU" sz="1200" dirty="0" smtClean="0"/>
              <a:t>.</a:t>
            </a:r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err="1" smtClean="0"/>
              <a:t>Грантовая</a:t>
            </a:r>
            <a:r>
              <a:rPr lang="ru-RU" altLang="ru-RU" sz="1200" b="1" dirty="0" smtClean="0"/>
              <a:t> поддержка </a:t>
            </a:r>
            <a:r>
              <a:rPr lang="ru-RU" altLang="ru-RU" sz="1200" dirty="0" smtClean="0"/>
              <a:t>на реализаци</a:t>
            </a:r>
            <a:r>
              <a:rPr lang="ru-RU" altLang="ru-RU" sz="1200" dirty="0"/>
              <a:t>ю</a:t>
            </a:r>
            <a:r>
              <a:rPr lang="ru-RU" altLang="ru-RU" sz="1200" dirty="0" smtClean="0"/>
              <a:t> проектов в приоритетных сферах экономики по направлению «с/х кооперация» - компенсация </a:t>
            </a:r>
            <a:r>
              <a:rPr lang="ru-RU" altLang="ru-RU" sz="1200" b="1" dirty="0" smtClean="0"/>
              <a:t>до 70% затрат</a:t>
            </a:r>
            <a:r>
              <a:rPr lang="ru-RU" altLang="ru-RU" sz="1200" dirty="0" smtClean="0"/>
              <a:t> на приобретение оборудования и транспортных средств для развития кооператива.</a:t>
            </a:r>
            <a:endParaRPr lang="ru-RU" altLang="ru-RU" sz="1200" dirty="0"/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4309502" y="1516655"/>
            <a:ext cx="3597369" cy="27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Содействие </a:t>
            </a:r>
            <a:r>
              <a:rPr lang="ru-RU" altLang="ru-RU" sz="1200" dirty="0"/>
              <a:t>в </a:t>
            </a:r>
            <a:r>
              <a:rPr lang="ru-RU" altLang="ru-RU" sz="1200" b="1" dirty="0"/>
              <a:t>продвижении </a:t>
            </a:r>
            <a:r>
              <a:rPr lang="ru-RU" altLang="ru-RU" sz="1200" dirty="0"/>
              <a:t>производимой </a:t>
            </a:r>
            <a:r>
              <a:rPr lang="ru-RU" altLang="ru-RU" sz="1200" dirty="0" smtClean="0"/>
              <a:t>сельхозкооперативами </a:t>
            </a:r>
            <a:r>
              <a:rPr lang="ru-RU" altLang="ru-RU" sz="1200" b="1" dirty="0" smtClean="0"/>
              <a:t>продукции </a:t>
            </a:r>
            <a:r>
              <a:rPr lang="ru-RU" altLang="ru-RU" sz="1200" dirty="0"/>
              <a:t>посредством размещения информации на сайте </a:t>
            </a:r>
            <a:r>
              <a:rPr lang="ru-RU" altLang="ru-RU" sz="1200" dirty="0" smtClean="0"/>
              <a:t>«Алтайские продукты».</a:t>
            </a:r>
            <a:endParaRPr lang="ru-RU" altLang="ru-RU" sz="1200" dirty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</a:t>
            </a:r>
            <a:r>
              <a:rPr lang="ru-RU" altLang="ru-RU" sz="1200" dirty="0" smtClean="0"/>
              <a:t>одействие </a:t>
            </a:r>
            <a:r>
              <a:rPr lang="ru-RU" altLang="ru-RU" sz="1200" dirty="0"/>
              <a:t>в организации и </a:t>
            </a:r>
            <a:r>
              <a:rPr lang="ru-RU" altLang="ru-RU" sz="1200" dirty="0" smtClean="0"/>
              <a:t>проведении </a:t>
            </a:r>
            <a:r>
              <a:rPr lang="ru-RU" altLang="ru-RU" sz="1200" b="1" dirty="0" err="1"/>
              <a:t>выставочно</a:t>
            </a:r>
            <a:r>
              <a:rPr lang="ru-RU" altLang="ru-RU" sz="1200" b="1" dirty="0"/>
              <a:t>-ярмарочных мероприятий</a:t>
            </a:r>
            <a:r>
              <a:rPr lang="ru-RU" altLang="ru-RU" sz="1200" dirty="0"/>
              <a:t>, в том числе специализированных с/х ярмарок.</a:t>
            </a:r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Взаимодействие </a:t>
            </a:r>
            <a:r>
              <a:rPr lang="ru-RU" altLang="ru-RU" sz="1200" b="1" dirty="0"/>
              <a:t>с собственниками </a:t>
            </a:r>
            <a:r>
              <a:rPr lang="ru-RU" altLang="ru-RU" sz="1200" dirty="0"/>
              <a:t>зданий рынков и постоянно действующих ярмарок по вопросу выделения новых торговых мест для с/х товаропроизводителей</a:t>
            </a:r>
            <a:r>
              <a:rPr lang="ru-RU" altLang="ru-RU" sz="1200" dirty="0" smtClean="0"/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9502" y="1182269"/>
            <a:ext cx="3769491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sz="1400" dirty="0"/>
              <a:t>Организация каналов сбыта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8358692" y="4974346"/>
            <a:ext cx="3921252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Курсы </a:t>
            </a:r>
            <a:r>
              <a:rPr lang="ru-RU" altLang="ru-RU" sz="1200" b="1" dirty="0"/>
              <a:t>повышения </a:t>
            </a:r>
            <a:r>
              <a:rPr lang="ru-RU" altLang="ru-RU" sz="1200" b="1" dirty="0" smtClean="0"/>
              <a:t>квалификации </a:t>
            </a:r>
            <a:r>
              <a:rPr lang="ru-RU" altLang="ru-RU" sz="1200" dirty="0" smtClean="0"/>
              <a:t>«с/х кооперация» в рамках Губернаторской программы </a:t>
            </a:r>
            <a:r>
              <a:rPr lang="ru-RU" altLang="ru-RU" sz="1200" dirty="0"/>
              <a:t>подготовки </a:t>
            </a:r>
            <a:r>
              <a:rPr lang="ru-RU" altLang="ru-RU" sz="1200" dirty="0" smtClean="0"/>
              <a:t>проф. </a:t>
            </a:r>
            <a:r>
              <a:rPr lang="ru-RU" altLang="ru-RU" sz="1200" dirty="0"/>
              <a:t>кадров для сферы </a:t>
            </a:r>
            <a:r>
              <a:rPr lang="ru-RU" altLang="ru-RU" sz="1200" dirty="0" smtClean="0"/>
              <a:t>МСП Алтайского края: </a:t>
            </a:r>
            <a:r>
              <a:rPr lang="ru-RU" altLang="ru-RU" sz="1200" dirty="0"/>
              <a:t>не менее 25 </a:t>
            </a:r>
            <a:r>
              <a:rPr lang="ru-RU" altLang="ru-RU" sz="1200" dirty="0" smtClean="0"/>
              <a:t>слушателей.</a:t>
            </a:r>
            <a:endParaRPr lang="ru-RU" altLang="ru-RU" sz="1200" dirty="0"/>
          </a:p>
          <a:p>
            <a:pPr>
              <a:lnSpc>
                <a:spcPct val="110000"/>
              </a:lnSpc>
              <a:buClr>
                <a:srgbClr val="011360"/>
              </a:buClr>
              <a:defRPr/>
            </a:pPr>
            <a:r>
              <a:rPr lang="ru-RU" altLang="ru-RU" sz="1200" dirty="0" smtClean="0"/>
              <a:t>Участие в: </a:t>
            </a:r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повышении </a:t>
            </a:r>
            <a:r>
              <a:rPr lang="ru-RU" altLang="ru-RU" sz="1200" b="1" dirty="0"/>
              <a:t>квалификации </a:t>
            </a:r>
            <a:r>
              <a:rPr lang="ru-RU" altLang="ru-RU" sz="1200" dirty="0"/>
              <a:t>глав сельских </a:t>
            </a:r>
            <a:r>
              <a:rPr lang="ru-RU" altLang="ru-RU" sz="1200" dirty="0" smtClean="0"/>
              <a:t>поселений,</a:t>
            </a:r>
            <a:endParaRPr lang="ru-RU" altLang="ru-RU" sz="1200" dirty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выездных </a:t>
            </a:r>
            <a:r>
              <a:rPr lang="ru-RU" altLang="ru-RU" sz="1200" b="1" dirty="0"/>
              <a:t>семинарах </a:t>
            </a:r>
            <a:r>
              <a:rPr lang="ru-RU" altLang="ru-RU" sz="1200" dirty="0"/>
              <a:t>для владельцев ЛПХ по вопросам организации </a:t>
            </a:r>
            <a:r>
              <a:rPr lang="ru-RU" altLang="ru-RU" sz="1200" dirty="0" smtClean="0"/>
              <a:t>кооперативов,</a:t>
            </a:r>
            <a:endParaRPr lang="ru-RU" altLang="ru-RU" sz="1200" dirty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разработке </a:t>
            </a:r>
            <a:r>
              <a:rPr lang="ru-RU" altLang="ru-RU" sz="1200" b="1" dirty="0"/>
              <a:t>программы повышения квалификации </a:t>
            </a:r>
            <a:r>
              <a:rPr lang="ru-RU" altLang="ru-RU" sz="1200" dirty="0"/>
              <a:t>председателей </a:t>
            </a:r>
            <a:r>
              <a:rPr lang="ru-RU" altLang="ru-RU" sz="1200" dirty="0" smtClean="0"/>
              <a:t>кооперативов,</a:t>
            </a:r>
            <a:endParaRPr lang="ru-RU" altLang="ru-RU" sz="1200" dirty="0"/>
          </a:p>
          <a:p>
            <a:pPr marL="285750" indent="-285750">
              <a:lnSpc>
                <a:spcPct val="110000"/>
              </a:lnSpc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разработке </a:t>
            </a:r>
            <a:r>
              <a:rPr lang="ru-RU" altLang="ru-RU" sz="1200" b="1" dirty="0"/>
              <a:t>программы переподготовки </a:t>
            </a:r>
            <a:r>
              <a:rPr lang="ru-RU" altLang="ru-RU" sz="1200" dirty="0"/>
              <a:t>специалистов</a:t>
            </a:r>
            <a:r>
              <a:rPr lang="ru-RU" altLang="ru-RU" sz="1200" b="1" dirty="0"/>
              <a:t> </a:t>
            </a:r>
            <a:r>
              <a:rPr lang="ru-RU" altLang="ru-RU" sz="1200" dirty="0"/>
              <a:t>в области </a:t>
            </a:r>
            <a:r>
              <a:rPr lang="ru-RU" altLang="ru-RU" sz="1200" dirty="0" err="1" smtClean="0"/>
              <a:t>сельхозкооперации</a:t>
            </a:r>
            <a:r>
              <a:rPr lang="ru-RU" altLang="ru-RU" sz="1200" dirty="0" smtClean="0"/>
              <a:t> в </a:t>
            </a:r>
            <a:r>
              <a:rPr lang="ru-RU" altLang="ru-RU" sz="1200" dirty="0"/>
              <a:t>соответствии с </a:t>
            </a:r>
            <a:r>
              <a:rPr lang="ru-RU" altLang="ru-RU" sz="1200" dirty="0" err="1" smtClean="0"/>
              <a:t>профстандартом</a:t>
            </a:r>
            <a:r>
              <a:rPr lang="ru-RU" altLang="ru-RU" sz="1200" dirty="0" smtClean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8692" y="4607323"/>
            <a:ext cx="3921252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8455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141" y="449829"/>
            <a:ext cx="9726491" cy="698685"/>
          </a:xfrm>
        </p:spPr>
        <p:txBody>
          <a:bodyPr/>
          <a:lstStyle/>
          <a:p>
            <a:pPr algn="r"/>
            <a:r>
              <a:rPr lang="ru-RU" dirty="0" smtClean="0"/>
              <a:t>Липецкая область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Комплекс мер по развитию </a:t>
            </a:r>
            <a:r>
              <a:rPr lang="ru-RU" sz="1800" dirty="0" err="1" smtClean="0"/>
              <a:t>СПоК</a:t>
            </a:r>
            <a:r>
              <a:rPr lang="ru-RU" sz="1800" dirty="0" smtClean="0"/>
              <a:t> </a:t>
            </a:r>
            <a:r>
              <a:rPr lang="ru-RU" sz="1800" dirty="0"/>
              <a:t>в Липецкой </a:t>
            </a:r>
            <a:r>
              <a:rPr lang="ru-RU" sz="1800" dirty="0" smtClean="0"/>
              <a:t>области</a:t>
            </a:r>
            <a:br>
              <a:rPr lang="ru-RU" sz="1800" dirty="0" smtClean="0"/>
            </a:br>
            <a:r>
              <a:rPr lang="ru-RU" sz="1800" i="1" dirty="0" smtClean="0"/>
              <a:t>Меры поддержки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400" i="1" dirty="0"/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311609" y="1523803"/>
            <a:ext cx="392363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Льготный </a:t>
            </a:r>
            <a:r>
              <a:rPr lang="ru-RU" altLang="ru-RU" sz="1200" b="1" dirty="0"/>
              <a:t>режим налогообложения </a:t>
            </a:r>
            <a:r>
              <a:rPr lang="ru-RU" altLang="ru-RU" sz="1200" dirty="0"/>
              <a:t>для сельхозкооперативов и их членов:</a:t>
            </a:r>
          </a:p>
          <a:p>
            <a:pPr marL="628650" lvl="1" indent="-171450" algn="just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по УСН;</a:t>
            </a:r>
          </a:p>
          <a:p>
            <a:pPr marL="628650" lvl="1" indent="-171450" algn="just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по </a:t>
            </a:r>
            <a:r>
              <a:rPr lang="ru-RU" altLang="ru-RU" sz="1200" dirty="0"/>
              <a:t>патентной системе налогообложения.</a:t>
            </a:r>
          </a:p>
          <a:p>
            <a:pPr marL="171450" indent="-1714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 Утверждение </a:t>
            </a:r>
            <a:r>
              <a:rPr lang="ru-RU" altLang="ru-RU" sz="1200" b="1" dirty="0"/>
              <a:t>перечней гос. и муниципального имущества</a:t>
            </a:r>
            <a:r>
              <a:rPr lang="ru-RU" altLang="ru-RU" sz="1200" dirty="0"/>
              <a:t>, свободного от прав третьих лиц и предназначенного для передачи субъектам МСП</a:t>
            </a:r>
            <a:r>
              <a:rPr lang="ru-RU" altLang="ru-RU" sz="1200" dirty="0" smtClean="0"/>
              <a:t>.</a:t>
            </a:r>
          </a:p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Разработка и реализация </a:t>
            </a:r>
            <a:r>
              <a:rPr lang="ru-RU" altLang="ru-RU" sz="1200" dirty="0" err="1" smtClean="0"/>
              <a:t>муниц</a:t>
            </a:r>
            <a:r>
              <a:rPr lang="ru-RU" altLang="ru-RU" sz="1200" dirty="0" smtClean="0"/>
              <a:t>. </a:t>
            </a:r>
            <a:r>
              <a:rPr lang="ru-RU" altLang="ru-RU" sz="1200" dirty="0"/>
              <a:t>программ, подпрограмм, мероприятий, «дорожных карт» развития </a:t>
            </a:r>
            <a:r>
              <a:rPr lang="ru-RU" altLang="ru-RU" sz="1200" dirty="0" err="1"/>
              <a:t>СПоК</a:t>
            </a:r>
            <a:r>
              <a:rPr lang="ru-RU" altLang="ru-RU" sz="1200" dirty="0"/>
              <a:t> в </a:t>
            </a:r>
            <a:r>
              <a:rPr lang="ru-RU" altLang="ru-RU" sz="1200" dirty="0" err="1" smtClean="0"/>
              <a:t>муниц</a:t>
            </a:r>
            <a:r>
              <a:rPr lang="ru-RU" altLang="ru-RU" sz="1200" dirty="0" smtClean="0"/>
              <a:t>. районах области</a:t>
            </a:r>
            <a:r>
              <a:rPr lang="ru-RU" altLang="ru-RU" sz="1200" dirty="0"/>
              <a:t>.</a:t>
            </a:r>
          </a:p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Преференции </a:t>
            </a:r>
            <a:r>
              <a:rPr lang="ru-RU" altLang="ru-RU" sz="1200" dirty="0"/>
              <a:t>и (или) льготы при предоставлении в </a:t>
            </a:r>
            <a:r>
              <a:rPr lang="ru-RU" altLang="ru-RU" sz="1200" dirty="0" smtClean="0"/>
              <a:t>аренду </a:t>
            </a:r>
            <a:r>
              <a:rPr lang="ru-RU" altLang="ru-RU" sz="1200" dirty="0" err="1" smtClean="0"/>
              <a:t>СПоКам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гос. и муниципального </a:t>
            </a:r>
            <a:r>
              <a:rPr lang="ru-RU" altLang="ru-RU" sz="1200" dirty="0" smtClean="0"/>
              <a:t>имущества.</a:t>
            </a:r>
            <a:endParaRPr lang="ru-RU" alt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11609" y="1170143"/>
            <a:ext cx="3923634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Законодательные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229599" y="1178107"/>
            <a:ext cx="405034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sz="1400" dirty="0"/>
              <a:t>Организационные и </a:t>
            </a:r>
            <a:r>
              <a:rPr lang="ru-RU" sz="1400" dirty="0" smtClean="0"/>
              <a:t>информационно-консультационные</a:t>
            </a:r>
            <a:endParaRPr lang="ru-RU" sz="1400" dirty="0"/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8229599" y="1678104"/>
            <a:ext cx="405034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Организация и осуществление деятельности </a:t>
            </a:r>
            <a:r>
              <a:rPr lang="ru-RU" altLang="ru-RU" sz="1200" b="1" dirty="0"/>
              <a:t>центра развития кооперативов</a:t>
            </a:r>
            <a:r>
              <a:rPr lang="ru-RU" altLang="ru-RU" sz="1200" dirty="0"/>
              <a:t> (правовая, информационная, образовательная поддержка сельхозкооперативов).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Координация деятельности </a:t>
            </a:r>
            <a:r>
              <a:rPr lang="ru-RU" altLang="ru-RU" sz="1200" dirty="0"/>
              <a:t>организаций инфраструктуры поддержки МСП, созданных в </a:t>
            </a:r>
            <a:r>
              <a:rPr lang="ru-RU" altLang="ru-RU" sz="1200" dirty="0" err="1" smtClean="0"/>
              <a:t>муницип</a:t>
            </a:r>
            <a:r>
              <a:rPr lang="ru-RU" altLang="ru-RU" sz="1200" dirty="0" smtClean="0"/>
              <a:t>. </a:t>
            </a:r>
            <a:r>
              <a:rPr lang="ru-RU" altLang="ru-RU" sz="1200" dirty="0"/>
              <a:t>образованиях </a:t>
            </a:r>
            <a:r>
              <a:rPr lang="ru-RU" altLang="ru-RU" sz="1200" dirty="0" smtClean="0"/>
              <a:t>области</a:t>
            </a:r>
            <a:r>
              <a:rPr lang="ru-RU" altLang="ru-RU" sz="12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Информирование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населения о преимуществах и мерах поддержки кооперативов (координационные центры в </a:t>
            </a:r>
            <a:r>
              <a:rPr lang="ru-RU" altLang="ru-RU" sz="1200" dirty="0" smtClean="0"/>
              <a:t>районах, координаторы </a:t>
            </a:r>
            <a:r>
              <a:rPr lang="ru-RU" altLang="ru-RU" sz="1200" dirty="0"/>
              <a:t>в </a:t>
            </a:r>
            <a:r>
              <a:rPr lang="ru-RU" altLang="ru-RU" sz="1200" dirty="0" smtClean="0"/>
              <a:t>селах).</a:t>
            </a:r>
            <a:endParaRPr lang="ru-RU" alt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Изучение </a:t>
            </a:r>
            <a:r>
              <a:rPr lang="ru-RU" altLang="ru-RU" sz="1200" dirty="0"/>
              <a:t>и распространение </a:t>
            </a:r>
            <a:r>
              <a:rPr lang="ru-RU" altLang="ru-RU" sz="1200" b="1" dirty="0"/>
              <a:t>положительного опыта развития </a:t>
            </a:r>
            <a:r>
              <a:rPr lang="ru-RU" altLang="ru-RU" sz="1200" b="1" dirty="0" err="1"/>
              <a:t>сельхозкооперации</a:t>
            </a:r>
            <a:r>
              <a:rPr lang="ru-RU" altLang="ru-RU" sz="1200" dirty="0"/>
              <a:t> в муниципальных образованиях Липецкой области.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Система </a:t>
            </a:r>
            <a:r>
              <a:rPr lang="ru-RU" altLang="ru-RU" sz="1200" b="1" dirty="0"/>
              <a:t>мониторинга </a:t>
            </a:r>
            <a:r>
              <a:rPr lang="ru-RU" altLang="ru-RU" sz="1200" dirty="0"/>
              <a:t>деятельности </a:t>
            </a:r>
            <a:r>
              <a:rPr lang="ru-RU" altLang="ru-RU" sz="1200" dirty="0" err="1"/>
              <a:t>СПоКов</a:t>
            </a:r>
            <a:r>
              <a:rPr lang="ru-RU" altLang="ru-RU" sz="12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Подготовка </a:t>
            </a:r>
            <a:r>
              <a:rPr lang="ru-RU" altLang="ru-RU" sz="1200" b="1" dirty="0"/>
              <a:t>аналитических материалов</a:t>
            </a:r>
            <a:r>
              <a:rPr lang="ru-RU" altLang="ru-RU" sz="1200" dirty="0"/>
              <a:t>, информаций, предложений по развитию кооперации в Липецкой области.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Мероприятия по </a:t>
            </a:r>
            <a:r>
              <a:rPr lang="ru-RU" altLang="ru-RU" sz="1200" b="1" dirty="0" smtClean="0"/>
              <a:t>повышению </a:t>
            </a:r>
            <a:r>
              <a:rPr lang="ru-RU" altLang="ru-RU" sz="1200" b="1" dirty="0"/>
              <a:t>престижа </a:t>
            </a:r>
            <a:r>
              <a:rPr lang="ru-RU" altLang="ru-RU" sz="1200" b="1" dirty="0" err="1" smtClean="0"/>
              <a:t>сельхозкооперации</a:t>
            </a:r>
            <a:r>
              <a:rPr lang="ru-RU" altLang="ru-RU" sz="1200" dirty="0" smtClean="0"/>
              <a:t>, информационное </a:t>
            </a:r>
            <a:r>
              <a:rPr lang="ru-RU" altLang="ru-RU" sz="1200" dirty="0"/>
              <a:t>сопровождение в СМИ мер поддержки СХК.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alt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311610" y="4714404"/>
            <a:ext cx="7778141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Финансовые</a:t>
            </a:r>
            <a:endParaRPr lang="ru-RU" dirty="0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11610" y="5037569"/>
            <a:ext cx="399789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Субсидирование СКПК, </a:t>
            </a:r>
            <a:r>
              <a:rPr lang="ru-RU" altLang="ru-RU" sz="1200" dirty="0"/>
              <a:t>в </a:t>
            </a:r>
            <a:r>
              <a:rPr lang="ru-RU" altLang="ru-RU" sz="1200" dirty="0" err="1" smtClean="0"/>
              <a:t>т.ч</a:t>
            </a:r>
            <a:r>
              <a:rPr lang="ru-RU" altLang="ru-RU" sz="1200" dirty="0" smtClean="0"/>
              <a:t>. </a:t>
            </a:r>
            <a:r>
              <a:rPr lang="ru-RU" altLang="ru-RU" sz="1200" dirty="0"/>
              <a:t>в рамках </a:t>
            </a:r>
            <a:r>
              <a:rPr lang="ru-RU" altLang="ru-RU" sz="1200" dirty="0" err="1" smtClean="0"/>
              <a:t>муниц</a:t>
            </a:r>
            <a:r>
              <a:rPr lang="ru-RU" altLang="ru-RU" sz="1200" dirty="0" smtClean="0"/>
              <a:t>. программ </a:t>
            </a:r>
            <a:r>
              <a:rPr lang="ru-RU" altLang="ru-RU" sz="1200" dirty="0"/>
              <a:t>развития </a:t>
            </a:r>
            <a:r>
              <a:rPr lang="ru-RU" altLang="ru-RU" sz="1200" dirty="0" err="1"/>
              <a:t>сельхозкооперации</a:t>
            </a:r>
            <a:r>
              <a:rPr lang="ru-RU" altLang="ru-RU" sz="1200" dirty="0"/>
              <a:t> (план на 2018 г. </a:t>
            </a:r>
            <a:r>
              <a:rPr lang="ru-RU" altLang="ru-RU" sz="1200" dirty="0" smtClean="0"/>
              <a:t>– </a:t>
            </a:r>
            <a:r>
              <a:rPr lang="ru-RU" altLang="ru-RU" sz="1200" b="1" dirty="0" smtClean="0"/>
              <a:t>13,2млн </a:t>
            </a:r>
            <a:r>
              <a:rPr lang="ru-RU" altLang="ru-RU" sz="1200" b="1" dirty="0"/>
              <a:t>рублей</a:t>
            </a:r>
            <a:r>
              <a:rPr lang="ru-RU" altLang="ru-RU" sz="1200" dirty="0" smtClean="0"/>
              <a:t>):</a:t>
            </a:r>
          </a:p>
          <a:p>
            <a:pPr marL="628650" lvl="1" indent="-171450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на пополнение фонда финансовой взаимопомощи кооперативам второго уровня;</a:t>
            </a:r>
          </a:p>
          <a:p>
            <a:pPr marL="628650" lvl="1" indent="-171450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на </a:t>
            </a:r>
            <a:r>
              <a:rPr lang="ru-RU" altLang="ru-RU" sz="1200" dirty="0"/>
              <a:t>обслуживание расчетного счета кооператива в </a:t>
            </a:r>
            <a:r>
              <a:rPr lang="ru-RU" altLang="ru-RU" sz="1200" dirty="0" smtClean="0"/>
              <a:t>банке;</a:t>
            </a:r>
          </a:p>
          <a:p>
            <a:pPr marL="628650" lvl="1" indent="-171450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на </a:t>
            </a:r>
            <a:r>
              <a:rPr lang="ru-RU" altLang="ru-RU" sz="1200" dirty="0"/>
              <a:t>возмещение затрат на проведение ревизий ревизионным союзам.</a:t>
            </a:r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Субсидирование </a:t>
            </a:r>
            <a:r>
              <a:rPr lang="ru-RU" altLang="ru-RU" sz="1200" b="1" dirty="0" err="1"/>
              <a:t>СПоКов</a:t>
            </a:r>
            <a:r>
              <a:rPr lang="ru-RU" altLang="ru-RU" sz="1200" b="1" dirty="0"/>
              <a:t> </a:t>
            </a:r>
            <a:r>
              <a:rPr lang="ru-RU" altLang="ru-RU" sz="1200" dirty="0"/>
              <a:t>(план на 2018 г. – </a:t>
            </a:r>
            <a:r>
              <a:rPr lang="ru-RU" altLang="ru-RU" sz="1200" b="1" dirty="0"/>
              <a:t>30 млн рублей</a:t>
            </a:r>
            <a:r>
              <a:rPr lang="ru-RU" altLang="ru-RU" sz="1200" dirty="0"/>
              <a:t>):</a:t>
            </a:r>
          </a:p>
          <a:p>
            <a:pPr marL="628650" lvl="1" indent="-171450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на </a:t>
            </a:r>
            <a:r>
              <a:rPr lang="ru-RU" altLang="ru-RU" sz="1200" dirty="0"/>
              <a:t>развитие </a:t>
            </a:r>
            <a:r>
              <a:rPr lang="ru-RU" altLang="ru-RU" sz="1200" dirty="0" smtClean="0"/>
              <a:t>мат.-</a:t>
            </a:r>
            <a:r>
              <a:rPr lang="ru-RU" altLang="ru-RU" sz="1200" dirty="0" err="1" smtClean="0"/>
              <a:t>технич</a:t>
            </a:r>
            <a:r>
              <a:rPr lang="ru-RU" altLang="ru-RU" sz="1200" dirty="0" smtClean="0"/>
              <a:t>. базы;</a:t>
            </a:r>
          </a:p>
          <a:p>
            <a:pPr marL="628650" lvl="1" indent="-171450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на </a:t>
            </a:r>
            <a:r>
              <a:rPr lang="ru-RU" altLang="ru-RU" sz="1200" dirty="0"/>
              <a:t>приобретение молодняка скота и птицы, </a:t>
            </a:r>
            <a:r>
              <a:rPr lang="ru-RU" altLang="ru-RU" sz="1200" dirty="0" smtClean="0"/>
              <a:t>кормов;</a:t>
            </a:r>
          </a:p>
          <a:p>
            <a:pPr marL="628650" lvl="1" indent="-171450">
              <a:buClr>
                <a:srgbClr val="00125F"/>
              </a:buClr>
              <a:buFontTx/>
              <a:buChar char="-"/>
              <a:defRPr/>
            </a:pPr>
            <a:r>
              <a:rPr lang="ru-RU" altLang="ru-RU" sz="1200" dirty="0" smtClean="0"/>
              <a:t>на </a:t>
            </a:r>
            <a:r>
              <a:rPr lang="ru-RU" altLang="ru-RU" sz="1200" dirty="0"/>
              <a:t>приобретение семян и посадочного материала</a:t>
            </a:r>
            <a:r>
              <a:rPr lang="ru-RU" altLang="ru-RU" sz="1200" dirty="0" smtClean="0"/>
              <a:t>.</a:t>
            </a:r>
          </a:p>
          <a:p>
            <a:pPr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Поручительства</a:t>
            </a:r>
            <a:r>
              <a:rPr lang="ru-RU" altLang="ru-RU" sz="1200" b="1" dirty="0"/>
              <a:t> РГО</a:t>
            </a:r>
            <a:r>
              <a:rPr lang="ru-RU" altLang="ru-RU" sz="1200" b="1" dirty="0" smtClean="0"/>
              <a:t>.</a:t>
            </a:r>
            <a:endParaRPr lang="ru-RU" altLang="ru-RU" sz="1200" b="1" dirty="0"/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4442908" y="5037569"/>
            <a:ext cx="364684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err="1"/>
              <a:t>Грантовая</a:t>
            </a:r>
            <a:r>
              <a:rPr lang="ru-RU" altLang="ru-RU" sz="1200" b="1" dirty="0"/>
              <a:t> поддержка </a:t>
            </a:r>
            <a:r>
              <a:rPr lang="ru-RU" altLang="ru-RU" sz="1200" b="1" dirty="0" err="1"/>
              <a:t>СПоКов</a:t>
            </a:r>
            <a:r>
              <a:rPr lang="ru-RU" altLang="ru-RU" sz="1200" b="1" dirty="0"/>
              <a:t> </a:t>
            </a:r>
            <a:r>
              <a:rPr lang="ru-RU" altLang="ru-RU" sz="1200" dirty="0"/>
              <a:t>в соответствии с требованиями гос. программы развития с/х </a:t>
            </a:r>
            <a:r>
              <a:rPr lang="ru-RU" sz="1200" dirty="0"/>
              <a:t>и регулирования с/х продукции, сырья и продовольствия на 2013 – 2020 годы </a:t>
            </a:r>
            <a:r>
              <a:rPr lang="ru-RU" altLang="ru-RU" sz="1200" dirty="0"/>
              <a:t>(план на 2018 г. – </a:t>
            </a:r>
            <a:r>
              <a:rPr lang="ru-RU" altLang="ru-RU" sz="1200" b="1" dirty="0"/>
              <a:t>64,2 млн рублей</a:t>
            </a:r>
            <a:r>
              <a:rPr lang="ru-RU" altLang="ru-RU" sz="1200" dirty="0"/>
              <a:t>).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Капитализация Фонда развития кооперативов (план на 2018 г. – </a:t>
            </a:r>
            <a:r>
              <a:rPr lang="ru-RU" altLang="ru-RU" sz="1200" b="1" dirty="0"/>
              <a:t>34,6 млн рублей</a:t>
            </a:r>
            <a:r>
              <a:rPr lang="ru-RU" altLang="ru-RU" sz="1200" dirty="0"/>
              <a:t>).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Финансирование деятельности Центра развития кооперации (план на 2018 г. – </a:t>
            </a:r>
            <a:r>
              <a:rPr lang="ru-RU" altLang="ru-RU" sz="1200" b="1" dirty="0"/>
              <a:t>5,5 млн рублей</a:t>
            </a:r>
            <a:r>
              <a:rPr lang="ru-RU" altLang="ru-RU" sz="1200" dirty="0"/>
              <a:t>).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err="1" smtClean="0"/>
              <a:t>Микрозаймов</a:t>
            </a:r>
            <a:r>
              <a:rPr lang="ru-RU" altLang="ru-RU" sz="1200" b="1" dirty="0" smtClean="0"/>
              <a:t>, </a:t>
            </a:r>
            <a:r>
              <a:rPr lang="ru-RU" altLang="ru-RU" sz="1200" dirty="0" smtClean="0"/>
              <a:t>среднесрочные и долгосрочные </a:t>
            </a:r>
            <a:r>
              <a:rPr lang="ru-RU" altLang="ru-RU" sz="1200" b="1" dirty="0" smtClean="0"/>
              <a:t>займы.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Проведение </a:t>
            </a:r>
            <a:r>
              <a:rPr lang="ru-RU" altLang="ru-RU" sz="1200" b="1" dirty="0"/>
              <a:t>оценки эффективности реализации мероприятий гос. программ</a:t>
            </a:r>
            <a:r>
              <a:rPr lang="ru-RU" altLang="ru-RU" sz="1200" dirty="0"/>
              <a:t>, направленных на развитие кооперации.</a:t>
            </a: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4309502" y="1540024"/>
            <a:ext cx="37802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Упрощенный порядок </a:t>
            </a:r>
            <a:r>
              <a:rPr lang="ru-RU" altLang="ru-RU" sz="1200" b="1" dirty="0"/>
              <a:t>предоставления торговых мест </a:t>
            </a:r>
            <a:r>
              <a:rPr lang="ru-RU" altLang="ru-RU" sz="1200" dirty="0"/>
              <a:t>на с/х, с/х розничных рынках, организация мониторинга, подготовка предложений.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Утверждение </a:t>
            </a:r>
            <a:r>
              <a:rPr lang="ru-RU" altLang="ru-RU" sz="1200" b="1" dirty="0"/>
              <a:t>дифференцированных требований </a:t>
            </a:r>
            <a:r>
              <a:rPr lang="ru-RU" altLang="ru-RU" sz="1200" dirty="0"/>
              <a:t>к планировке, перепланировке и застройке с/х и кооперативных рынков.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Создание и актуализация регионального </a:t>
            </a:r>
            <a:r>
              <a:rPr lang="ru-RU" altLang="ru-RU" sz="1200" b="1" dirty="0"/>
              <a:t>информационного электронного торгового сервиса</a:t>
            </a:r>
            <a:r>
              <a:rPr lang="ru-RU" altLang="ru-RU" sz="12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Организация работы с </a:t>
            </a:r>
            <a:r>
              <a:rPr lang="ru-RU" altLang="ru-RU" sz="1200" b="1" dirty="0"/>
              <a:t>крупными сетевыми торговыми компаниями</a:t>
            </a:r>
            <a:r>
              <a:rPr lang="ru-RU" altLang="ru-RU" sz="1200" dirty="0"/>
              <a:t>, направленная на выделение специализированных секций для продажи «фермерской» продукции</a:t>
            </a:r>
            <a:r>
              <a:rPr lang="ru-RU" altLang="ru-RU" sz="12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Проведены</a:t>
            </a:r>
            <a:r>
              <a:rPr lang="ru-RU" altLang="ru-RU" sz="1200" b="1" dirty="0"/>
              <a:t> 3 выездных кустовых зональных </a:t>
            </a:r>
            <a:r>
              <a:rPr lang="ru-RU" altLang="ru-RU" sz="1200" b="1" dirty="0" smtClean="0"/>
              <a:t>совещания </a:t>
            </a:r>
            <a:r>
              <a:rPr lang="ru-RU" altLang="ru-RU" sz="1200" dirty="0" smtClean="0"/>
              <a:t>в 2017 г</a:t>
            </a:r>
            <a:r>
              <a:rPr lang="ru-RU" altLang="ru-RU" sz="1200" b="1" dirty="0" smtClean="0"/>
              <a:t>.</a:t>
            </a:r>
            <a:endParaRPr lang="ru-RU" alt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309502" y="1182269"/>
            <a:ext cx="3780249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sz="1400" dirty="0"/>
              <a:t>Организация каналов сбыта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8229598" y="5985570"/>
            <a:ext cx="405034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Проведение </a:t>
            </a:r>
            <a:r>
              <a:rPr lang="ru-RU" altLang="ru-RU" sz="1200" b="1" dirty="0"/>
              <a:t>семинаров, тренингов, </a:t>
            </a:r>
            <a:r>
              <a:rPr lang="ru-RU" altLang="ru-RU" sz="1200" b="1" dirty="0" err="1"/>
              <a:t>вебинаров</a:t>
            </a:r>
            <a:r>
              <a:rPr lang="ru-RU" altLang="ru-RU" sz="1200" b="1" dirty="0"/>
              <a:t> </a:t>
            </a:r>
            <a:r>
              <a:rPr lang="ru-RU" altLang="ru-RU" sz="1200" dirty="0"/>
              <a:t>для руководящих кадров </a:t>
            </a:r>
            <a:r>
              <a:rPr lang="ru-RU" altLang="ru-RU" sz="1200" dirty="0" err="1"/>
              <a:t>сельскохозкооперативов</a:t>
            </a:r>
            <a:r>
              <a:rPr lang="ru-RU" altLang="ru-RU" sz="1200" dirty="0"/>
              <a:t>.</a:t>
            </a:r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Проведение </a:t>
            </a:r>
            <a:r>
              <a:rPr lang="ru-RU" altLang="ru-RU" sz="1200" b="1" dirty="0"/>
              <a:t>выездных семинаров и тренингов </a:t>
            </a:r>
            <a:r>
              <a:rPr lang="ru-RU" altLang="ru-RU" sz="1200" dirty="0"/>
              <a:t>в местах с ограниченным доступом к ресурсам сети Интернет</a:t>
            </a:r>
            <a:r>
              <a:rPr lang="ru-RU" altLang="ru-RU" sz="1200" dirty="0" smtClean="0"/>
              <a:t>.</a:t>
            </a:r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Привлечение высших и средних образовательных учреждений </a:t>
            </a:r>
            <a:r>
              <a:rPr lang="ru-RU" altLang="ru-RU" sz="1200" dirty="0"/>
              <a:t>к реализации обучающих мероприятий для руководящих кадров </a:t>
            </a:r>
            <a:r>
              <a:rPr lang="ru-RU" altLang="ru-RU" sz="1200" dirty="0" err="1"/>
              <a:t>СПоКов</a:t>
            </a:r>
            <a:r>
              <a:rPr lang="ru-RU" altLang="ru-RU" sz="1200" dirty="0"/>
              <a:t>.</a:t>
            </a:r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Реализация </a:t>
            </a:r>
            <a:r>
              <a:rPr lang="ru-RU" altLang="ru-RU" sz="1200" b="1" dirty="0"/>
              <a:t>образовательных проектов</a:t>
            </a:r>
            <a:r>
              <a:rPr lang="ru-RU" altLang="ru-RU" sz="1200" dirty="0"/>
              <a:t>: «Молодежная кооперация» и «Бизнес в глубинке».</a:t>
            </a:r>
          </a:p>
          <a:p>
            <a:pPr>
              <a:buClr>
                <a:srgbClr val="00125F"/>
              </a:buClr>
              <a:defRPr/>
            </a:pPr>
            <a:endParaRPr lang="ru-RU" alt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8229598" y="5618547"/>
            <a:ext cx="4050345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8110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9413" y="1204913"/>
            <a:ext cx="11841162" cy="6811962"/>
          </a:xfrm>
          <a:prstGeom prst="rect">
            <a:avLst/>
          </a:prstGeom>
          <a:solidFill>
            <a:srgbClr val="E7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Акционерное общество «Федеральная корпорация </a:t>
            </a:r>
            <a:b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</a:b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по развитию малого и среднего предпринимательства»</a:t>
            </a:r>
          </a:p>
          <a:p>
            <a:pPr algn="ctr">
              <a:defRPr/>
            </a:pPr>
            <a:endParaRPr lang="ru-RU" altLang="ru-RU" sz="28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Москва, Славянская площадь, д. 4, стр. 1, тел. +7 495 698 98 00,</a:t>
            </a:r>
          </a:p>
          <a:p>
            <a:pPr algn="ctr">
              <a:defRPr/>
            </a:pP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info</a:t>
            </a: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@</a:t>
            </a:r>
            <a:r>
              <a:rPr lang="en-US" altLang="ru-RU" sz="2800" dirty="0" err="1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corpmsp</a:t>
            </a: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.</a:t>
            </a:r>
            <a:r>
              <a:rPr lang="en-US" altLang="ru-RU" sz="2800" dirty="0" err="1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ru</a:t>
            </a:r>
            <a:endParaRPr lang="ru-RU" altLang="ru-RU" sz="28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endParaRPr lang="en-US" altLang="ru-RU" sz="28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endParaRPr lang="ru-RU" altLang="ru-RU" sz="28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АО «Корпорация «МСП» – </a:t>
            </a:r>
            <a:r>
              <a:rPr lang="en-US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4"/>
              </a:rPr>
              <a:t>www.corpmsp.ru</a:t>
            </a:r>
            <a:endParaRPr lang="ru-RU" altLang="ru-RU" sz="3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АО «МСП Банк» – </a:t>
            </a: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5"/>
              </a:rPr>
              <a:t>www.mspbank.ru</a:t>
            </a:r>
            <a:endParaRPr lang="ru-RU" altLang="ru-RU" sz="3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Портал Бизнес-навигатора МСП – </a:t>
            </a:r>
            <a:r>
              <a:rPr lang="en-US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6"/>
              </a:rPr>
              <a:t>www.smbn.ru</a:t>
            </a:r>
            <a:endParaRPr lang="en-GB" altLang="ru-RU" sz="3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8196" y="7416801"/>
            <a:ext cx="8433995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Комплекс мер поддержки размещен на </a:t>
            </a:r>
            <a:r>
              <a:rPr lang="ru-RU" b="1" dirty="0" smtClean="0"/>
              <a:t>сайте </a:t>
            </a:r>
            <a:r>
              <a:rPr lang="en-US" b="1" dirty="0" smtClean="0">
                <a:hlinkClick r:id="rId7"/>
              </a:rPr>
              <a:t>AGRO-COOP.RU</a:t>
            </a:r>
            <a:r>
              <a:rPr lang="en-US" b="1" dirty="0" smtClean="0"/>
              <a:t> </a:t>
            </a:r>
            <a:endParaRPr lang="ru-RU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11972" y="1108033"/>
            <a:ext cx="119194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335681" y="108446"/>
            <a:ext cx="6884894" cy="698685"/>
          </a:xfrm>
          <a:prstGeom prst="rect">
            <a:avLst/>
          </a:prstGeom>
        </p:spPr>
        <p:txBody>
          <a:bodyPr/>
          <a:lstStyle>
            <a:lvl1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70C0"/>
                </a:solidFill>
                <a:latin typeface="Arial Narrow" pitchFamily="34" charset="0"/>
              </a:rPr>
              <a:t>Развитие сельскохозяйственной </a:t>
            </a:r>
            <a:r>
              <a:rPr lang="ru-RU" altLang="ru-RU" sz="2800" dirty="0" smtClean="0">
                <a:solidFill>
                  <a:srgbClr val="0070C0"/>
                </a:solidFill>
                <a:latin typeface="Arial Narrow" pitchFamily="34" charset="0"/>
              </a:rPr>
              <a:t>кооперации в </a:t>
            </a:r>
            <a:r>
              <a:rPr lang="ru-RU" altLang="ru-RU" sz="2800" dirty="0">
                <a:solidFill>
                  <a:srgbClr val="0070C0"/>
                </a:solidFill>
                <a:latin typeface="Arial Narrow" pitchFamily="34" charset="0"/>
              </a:rPr>
              <a:t>Российской Федерации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51" y="156914"/>
            <a:ext cx="2212634" cy="8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37" y="4032510"/>
            <a:ext cx="309029" cy="28663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35918"/>
              </p:ext>
            </p:extLst>
          </p:nvPr>
        </p:nvGraphicFramePr>
        <p:xfrm>
          <a:off x="232139" y="4404195"/>
          <a:ext cx="227079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962"/>
                <a:gridCol w="1886834"/>
              </a:tblGrid>
              <a:tr h="2140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Субъект</a:t>
                      </a:r>
                      <a:r>
                        <a:rPr lang="ru-RU" sz="1400" baseline="0" dirty="0" smtClean="0"/>
                        <a:t> РФ</a:t>
                      </a:r>
                      <a:endParaRPr lang="ru-RU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Алтайский край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Белгородская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Владимирская область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Воронежская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Забайкальский край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Иркутская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КБР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Кировская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Костромская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Краснодарский край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Курганская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КЧР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marL="0" algn="ctr" defTabSz="1093324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Липецкая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192640">
                <a:tc>
                  <a:txBody>
                    <a:bodyPr/>
                    <a:lstStyle/>
                    <a:p>
                      <a:pPr marL="0" algn="ctr" defTabSz="1093324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Московская область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07685"/>
              </p:ext>
            </p:extLst>
          </p:nvPr>
        </p:nvGraphicFramePr>
        <p:xfrm>
          <a:off x="2561226" y="4410986"/>
          <a:ext cx="2311850" cy="4066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453"/>
                <a:gridCol w="1902397"/>
              </a:tblGrid>
              <a:tr h="3125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Субъект</a:t>
                      </a:r>
                      <a:r>
                        <a:rPr lang="ru-RU" sz="1400" baseline="0" dirty="0" smtClean="0"/>
                        <a:t> РФ</a:t>
                      </a:r>
                      <a:endParaRPr lang="ru-RU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Новгородская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Пермский край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Адыгея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Алтай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377528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fontAlgn="t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Бурятия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Ингушетия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Коми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Мордовия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 Татарстан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Ростовская область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332"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Самарская область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10542"/>
              </p:ext>
            </p:extLst>
          </p:nvPr>
        </p:nvGraphicFramePr>
        <p:xfrm>
          <a:off x="10016869" y="4404195"/>
          <a:ext cx="2215546" cy="218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26"/>
                <a:gridCol w="1879320"/>
              </a:tblGrid>
              <a:tr h="3076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Субъект</a:t>
                      </a:r>
                      <a:r>
                        <a:rPr lang="ru-RU" sz="1400" baseline="0" dirty="0" smtClean="0"/>
                        <a:t> РФ</a:t>
                      </a:r>
                      <a:endParaRPr lang="ru-RU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2393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Амурская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93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Архангельская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879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3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Калининградская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93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Курская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93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5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Рязанская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879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6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Чеченская Республика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53427" y="3470672"/>
            <a:ext cx="329313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Субъекты РФ, в которых…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38" y="3748721"/>
            <a:ext cx="309029" cy="2866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02935" y="3811011"/>
            <a:ext cx="1482127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Программа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3642" y="4084129"/>
            <a:ext cx="63348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ЦК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203" y="3644448"/>
            <a:ext cx="309029" cy="286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836058" y="4019318"/>
            <a:ext cx="209033" cy="2388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02" y="4066801"/>
            <a:ext cx="297881" cy="2762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77502" y="3812738"/>
            <a:ext cx="201492" cy="2302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28" y="7709290"/>
            <a:ext cx="271687" cy="252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30271" y="8104108"/>
            <a:ext cx="189000" cy="216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988776" y="7688888"/>
            <a:ext cx="3202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Утверждена программа, определен ЦК</a:t>
            </a:r>
            <a:endParaRPr lang="ru-RU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8988776" y="7950498"/>
            <a:ext cx="2971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Отсутствует  программа </a:t>
            </a:r>
            <a:r>
              <a:rPr lang="ru-RU" sz="1100" dirty="0" smtClean="0"/>
              <a:t>и/ или ЦК; </a:t>
            </a:r>
            <a:r>
              <a:rPr lang="ru-RU" sz="1100" dirty="0"/>
              <a:t>и/или находятся в процессе разработки, утверждения/ </a:t>
            </a:r>
            <a:r>
              <a:rPr lang="ru-RU" sz="1100" dirty="0" smtClean="0"/>
              <a:t>определения</a:t>
            </a:r>
            <a:endParaRPr lang="ru-RU" sz="1100" dirty="0"/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2812257" y="185259"/>
            <a:ext cx="9595357" cy="698685"/>
          </a:xfrm>
        </p:spPr>
        <p:txBody>
          <a:bodyPr/>
          <a:lstStyle/>
          <a:p>
            <a:r>
              <a:rPr lang="ru-RU" sz="2400" dirty="0" smtClean="0"/>
              <a:t>Отчет по </a:t>
            </a:r>
            <a:r>
              <a:rPr lang="ru-RU" sz="2400" dirty="0"/>
              <a:t>разработке и утверждению программ развития сельскохозяйственной кооперации и определению центров </a:t>
            </a:r>
            <a:r>
              <a:rPr lang="ru-RU" sz="2400" dirty="0" smtClean="0"/>
              <a:t>компетенций (ЦК) </a:t>
            </a:r>
            <a:r>
              <a:rPr lang="ru-RU" sz="2400" dirty="0"/>
              <a:t>в сфере сельскохозяйственной кооперации субъектами РФ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436880"/>
              </p:ext>
            </p:extLst>
          </p:nvPr>
        </p:nvGraphicFramePr>
        <p:xfrm>
          <a:off x="2128260" y="2333021"/>
          <a:ext cx="8343468" cy="1111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Лист" r:id="rId10" imgW="12268087" imgH="1552500" progId="Excel.Sheet.12">
                  <p:embed/>
                </p:oleObj>
              </mc:Choice>
              <mc:Fallback>
                <p:oleObj name="Лист" r:id="rId10" imgW="12268087" imgH="1552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8260" y="2333021"/>
                        <a:ext cx="8343468" cy="1111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0135083" y="3704461"/>
            <a:ext cx="1482127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Программа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78252" y="3999870"/>
            <a:ext cx="63348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ЦК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83013" y="3771392"/>
            <a:ext cx="1482127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Программа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720203" y="4041624"/>
            <a:ext cx="63348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ЦК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-417594" y="-59897"/>
            <a:ext cx="8803" cy="6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07005" y="7464326"/>
            <a:ext cx="102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Легенда:</a:t>
            </a:r>
            <a:endParaRPr lang="ru-RU" sz="1200" b="1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60197"/>
              </p:ext>
            </p:extLst>
          </p:nvPr>
        </p:nvGraphicFramePr>
        <p:xfrm>
          <a:off x="4997829" y="4404545"/>
          <a:ext cx="2311850" cy="4072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453"/>
                <a:gridCol w="1902397"/>
              </a:tblGrid>
              <a:tr h="313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Субъект</a:t>
                      </a:r>
                      <a:r>
                        <a:rPr lang="ru-RU" sz="1400" baseline="0" dirty="0" smtClean="0"/>
                        <a:t> РФ</a:t>
                      </a:r>
                      <a:endParaRPr lang="ru-RU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28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Саратовская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29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Свердловская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Ставропольский край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Тверская область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3781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Томская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Тульская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Тюменская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Удмуртская Республика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Ульяновская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Хабаровский край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Челябинская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Чувашская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Республика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  <a:tr h="2817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</a:t>
                      </a:r>
                      <a:endParaRPr lang="ru-RU" sz="1200" dirty="0"/>
                    </a:p>
                  </a:txBody>
                  <a:tcPr>
                    <a:solidFill>
                      <a:srgbClr val="E1E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Ярославская область</a:t>
                      </a:r>
                    </a:p>
                  </a:txBody>
                  <a:tcPr marL="9525" marR="9525" marT="9525" marB="0" anchor="ctr">
                    <a:solidFill>
                      <a:srgbClr val="E1EB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392057"/>
              </p:ext>
            </p:extLst>
          </p:nvPr>
        </p:nvGraphicFramePr>
        <p:xfrm>
          <a:off x="7583013" y="4409050"/>
          <a:ext cx="2160522" cy="2741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54"/>
                <a:gridCol w="1841668"/>
              </a:tblGrid>
              <a:tr h="2968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Субъект</a:t>
                      </a:r>
                      <a:r>
                        <a:rPr lang="ru-RU" sz="1400" baseline="0" dirty="0" smtClean="0"/>
                        <a:t> РФ</a:t>
                      </a:r>
                      <a:endParaRPr lang="ru-RU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Брянская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Волгоградская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3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Калужская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Камчатский край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5</a:t>
                      </a:r>
                      <a:endParaRPr lang="ru-RU" sz="1300" dirty="0"/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Магаданская область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Нижегородская область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Ханты-Мансийский АО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Чукотский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АО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6068" y="1156818"/>
            <a:ext cx="4947713" cy="1070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Рекомендуем установить следующий показатель </a:t>
            </a:r>
            <a:r>
              <a:rPr lang="ru-RU" b="1" dirty="0"/>
              <a:t>эффективности деятельности ЦК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35289" y="1264307"/>
            <a:ext cx="5576508" cy="74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14CB00"/>
                </a:solidFill>
              </a:rPr>
              <a:t>Интеграция КФХ и ЛПХ в сельскохозяйственный кооператив  </a:t>
            </a:r>
            <a:endParaRPr lang="ru-RU" b="1" i="1" dirty="0">
              <a:solidFill>
                <a:srgbClr val="14CB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23" y="1229245"/>
            <a:ext cx="615326" cy="61294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5798976" y="1856004"/>
            <a:ext cx="763793" cy="266634"/>
          </a:xfrm>
          <a:prstGeom prst="rightArrow">
            <a:avLst/>
          </a:prstGeom>
          <a:solidFill>
            <a:srgbClr val="538DD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4C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7"/>
            <a:ext cx="12599988" cy="8708773"/>
          </a:xfrm>
          <a:prstGeom prst="rect">
            <a:avLst/>
          </a:prstGeom>
        </p:spPr>
      </p:pic>
      <p:sp>
        <p:nvSpPr>
          <p:cNvPr id="10" name="Параллелограмм 9"/>
          <p:cNvSpPr/>
          <p:nvPr/>
        </p:nvSpPr>
        <p:spPr>
          <a:xfrm>
            <a:off x="311972" y="5927464"/>
            <a:ext cx="5303520" cy="245274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868301" y="6840524"/>
            <a:ext cx="5431693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>
                <a:solidFill>
                  <a:schemeClr val="bg1"/>
                </a:solidFill>
              </a:rPr>
              <a:t>Поддержка сельскохозяйственных кооперативов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868301" y="6341885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>
                <a:solidFill>
                  <a:schemeClr val="bg1"/>
                </a:solidFill>
              </a:rPr>
              <a:t>Раздел </a:t>
            </a:r>
            <a:r>
              <a:rPr lang="ru-RU" sz="2000" b="1" i="1" kern="0" dirty="0" smtClean="0">
                <a:solidFill>
                  <a:schemeClr val="bg1"/>
                </a:solidFill>
              </a:rPr>
              <a:t>2.</a:t>
            </a:r>
            <a:endParaRPr lang="en-US" sz="20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Шеврон 27"/>
          <p:cNvSpPr/>
          <p:nvPr/>
        </p:nvSpPr>
        <p:spPr>
          <a:xfrm>
            <a:off x="7996238" y="2301875"/>
            <a:ext cx="4257675" cy="5659438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  <a:gd name="connsiteX0" fmla="*/ 7740650 w 12060636"/>
              <a:gd name="connsiteY0" fmla="*/ 6912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7740650 w 12060636"/>
              <a:gd name="connsiteY6" fmla="*/ 6912 h 2101542"/>
              <a:gd name="connsiteX0" fmla="*/ 7733819 w 12053805"/>
              <a:gd name="connsiteY0" fmla="*/ 6912 h 2101542"/>
              <a:gd name="connsiteX1" fmla="*/ 11003034 w 12053805"/>
              <a:gd name="connsiteY1" fmla="*/ 0 h 2101542"/>
              <a:gd name="connsiteX2" fmla="*/ 12053805 w 12053805"/>
              <a:gd name="connsiteY2" fmla="*/ 1050771 h 2101542"/>
              <a:gd name="connsiteX3" fmla="*/ 11003034 w 12053805"/>
              <a:gd name="connsiteY3" fmla="*/ 2101542 h 2101542"/>
              <a:gd name="connsiteX4" fmla="*/ 7867169 w 12053805"/>
              <a:gd name="connsiteY4" fmla="*/ 2094630 h 2101542"/>
              <a:gd name="connsiteX5" fmla="*/ 0 w 12053805"/>
              <a:gd name="connsiteY5" fmla="*/ 1027911 h 2101542"/>
              <a:gd name="connsiteX6" fmla="*/ 7733819 w 12053805"/>
              <a:gd name="connsiteY6" fmla="*/ 6912 h 2101542"/>
              <a:gd name="connsiteX0" fmla="*/ 7733819 w 12053805"/>
              <a:gd name="connsiteY0" fmla="*/ 6912 h 2101542"/>
              <a:gd name="connsiteX1" fmla="*/ 11003034 w 12053805"/>
              <a:gd name="connsiteY1" fmla="*/ 0 h 2101542"/>
              <a:gd name="connsiteX2" fmla="*/ 12053805 w 12053805"/>
              <a:gd name="connsiteY2" fmla="*/ 1050771 h 2101542"/>
              <a:gd name="connsiteX3" fmla="*/ 11003034 w 12053805"/>
              <a:gd name="connsiteY3" fmla="*/ 2101542 h 2101542"/>
              <a:gd name="connsiteX4" fmla="*/ 7822719 w 12053805"/>
              <a:gd name="connsiteY4" fmla="*/ 2101542 h 2101542"/>
              <a:gd name="connsiteX5" fmla="*/ 0 w 12053805"/>
              <a:gd name="connsiteY5" fmla="*/ 1027911 h 2101542"/>
              <a:gd name="connsiteX6" fmla="*/ 7733819 w 12053805"/>
              <a:gd name="connsiteY6" fmla="*/ 6912 h 2101542"/>
              <a:gd name="connsiteX0" fmla="*/ 0 w 4319986"/>
              <a:gd name="connsiteY0" fmla="*/ 6912 h 2101542"/>
              <a:gd name="connsiteX1" fmla="*/ 3269215 w 4319986"/>
              <a:gd name="connsiteY1" fmla="*/ 0 h 2101542"/>
              <a:gd name="connsiteX2" fmla="*/ 4319986 w 4319986"/>
              <a:gd name="connsiteY2" fmla="*/ 1050771 h 2101542"/>
              <a:gd name="connsiteX3" fmla="*/ 3269215 w 4319986"/>
              <a:gd name="connsiteY3" fmla="*/ 2101542 h 2101542"/>
              <a:gd name="connsiteX4" fmla="*/ 88900 w 4319986"/>
              <a:gd name="connsiteY4" fmla="*/ 2101542 h 2101542"/>
              <a:gd name="connsiteX5" fmla="*/ 63981 w 4319986"/>
              <a:gd name="connsiteY5" fmla="*/ 1055561 h 2101542"/>
              <a:gd name="connsiteX6" fmla="*/ 0 w 4319986"/>
              <a:gd name="connsiteY6" fmla="*/ 6912 h 2101542"/>
              <a:gd name="connsiteX0" fmla="*/ 577369 w 4897355"/>
              <a:gd name="connsiteY0" fmla="*/ 6912 h 2101542"/>
              <a:gd name="connsiteX1" fmla="*/ 3846584 w 4897355"/>
              <a:gd name="connsiteY1" fmla="*/ 0 h 2101542"/>
              <a:gd name="connsiteX2" fmla="*/ 4897355 w 4897355"/>
              <a:gd name="connsiteY2" fmla="*/ 1050771 h 2101542"/>
              <a:gd name="connsiteX3" fmla="*/ 3846584 w 4897355"/>
              <a:gd name="connsiteY3" fmla="*/ 2101542 h 2101542"/>
              <a:gd name="connsiteX4" fmla="*/ 666269 w 4897355"/>
              <a:gd name="connsiteY4" fmla="*/ 2101542 h 2101542"/>
              <a:gd name="connsiteX5" fmla="*/ 0 w 4897355"/>
              <a:gd name="connsiteY5" fmla="*/ 1117772 h 2101542"/>
              <a:gd name="connsiteX6" fmla="*/ 577369 w 4897355"/>
              <a:gd name="connsiteY6" fmla="*/ 6912 h 2101542"/>
              <a:gd name="connsiteX0" fmla="*/ 0 w 4929586"/>
              <a:gd name="connsiteY0" fmla="*/ 13825 h 2101542"/>
              <a:gd name="connsiteX1" fmla="*/ 3878815 w 4929586"/>
              <a:gd name="connsiteY1" fmla="*/ 0 h 2101542"/>
              <a:gd name="connsiteX2" fmla="*/ 4929586 w 4929586"/>
              <a:gd name="connsiteY2" fmla="*/ 1050771 h 2101542"/>
              <a:gd name="connsiteX3" fmla="*/ 3878815 w 4929586"/>
              <a:gd name="connsiteY3" fmla="*/ 2101542 h 2101542"/>
              <a:gd name="connsiteX4" fmla="*/ 698500 w 4929586"/>
              <a:gd name="connsiteY4" fmla="*/ 2101542 h 2101542"/>
              <a:gd name="connsiteX5" fmla="*/ 32231 w 4929586"/>
              <a:gd name="connsiteY5" fmla="*/ 1117772 h 2101542"/>
              <a:gd name="connsiteX6" fmla="*/ 0 w 4929586"/>
              <a:gd name="connsiteY6" fmla="*/ 13825 h 2101542"/>
              <a:gd name="connsiteX0" fmla="*/ 0 w 4929586"/>
              <a:gd name="connsiteY0" fmla="*/ 13825 h 2184490"/>
              <a:gd name="connsiteX1" fmla="*/ 3878815 w 4929586"/>
              <a:gd name="connsiteY1" fmla="*/ 0 h 2184490"/>
              <a:gd name="connsiteX2" fmla="*/ 4929586 w 4929586"/>
              <a:gd name="connsiteY2" fmla="*/ 1050771 h 2184490"/>
              <a:gd name="connsiteX3" fmla="*/ 3878815 w 4929586"/>
              <a:gd name="connsiteY3" fmla="*/ 2101542 h 2184490"/>
              <a:gd name="connsiteX4" fmla="*/ 63500 w 4929586"/>
              <a:gd name="connsiteY4" fmla="*/ 2184490 h 2184490"/>
              <a:gd name="connsiteX5" fmla="*/ 32231 w 4929586"/>
              <a:gd name="connsiteY5" fmla="*/ 1117772 h 2184490"/>
              <a:gd name="connsiteX6" fmla="*/ 0 w 4929586"/>
              <a:gd name="connsiteY6" fmla="*/ 13825 h 2184490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32231 w 4929586"/>
              <a:gd name="connsiteY5" fmla="*/ 1117772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3181 w 4929586"/>
              <a:gd name="connsiteY5" fmla="*/ 1110860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9531 w 4929586"/>
              <a:gd name="connsiteY5" fmla="*/ 1110860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32231 w 4929586"/>
              <a:gd name="connsiteY5" fmla="*/ 1103947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3181 w 4929586"/>
              <a:gd name="connsiteY5" fmla="*/ 1097035 h 2177578"/>
              <a:gd name="connsiteX6" fmla="*/ 0 w 4929586"/>
              <a:gd name="connsiteY6" fmla="*/ 13825 h 2177578"/>
              <a:gd name="connsiteX0" fmla="*/ 0 w 4929586"/>
              <a:gd name="connsiteY0" fmla="*/ 13825 h 2149929"/>
              <a:gd name="connsiteX1" fmla="*/ 3878815 w 4929586"/>
              <a:gd name="connsiteY1" fmla="*/ 0 h 2149929"/>
              <a:gd name="connsiteX2" fmla="*/ 4929586 w 4929586"/>
              <a:gd name="connsiteY2" fmla="*/ 1050771 h 2149929"/>
              <a:gd name="connsiteX3" fmla="*/ 3878815 w 4929586"/>
              <a:gd name="connsiteY3" fmla="*/ 2101542 h 2149929"/>
              <a:gd name="connsiteX4" fmla="*/ 31750 w 4929586"/>
              <a:gd name="connsiteY4" fmla="*/ 2149929 h 2149929"/>
              <a:gd name="connsiteX5" fmla="*/ 13181 w 4929586"/>
              <a:gd name="connsiteY5" fmla="*/ 1097035 h 2149929"/>
              <a:gd name="connsiteX6" fmla="*/ 0 w 4929586"/>
              <a:gd name="connsiteY6" fmla="*/ 13825 h 2149929"/>
              <a:gd name="connsiteX0" fmla="*/ 0 w 4929586"/>
              <a:gd name="connsiteY0" fmla="*/ 13825 h 2101542"/>
              <a:gd name="connsiteX1" fmla="*/ 3878815 w 4929586"/>
              <a:gd name="connsiteY1" fmla="*/ 0 h 2101542"/>
              <a:gd name="connsiteX2" fmla="*/ 4929586 w 4929586"/>
              <a:gd name="connsiteY2" fmla="*/ 1050771 h 2101542"/>
              <a:gd name="connsiteX3" fmla="*/ 3878815 w 4929586"/>
              <a:gd name="connsiteY3" fmla="*/ 2101542 h 2101542"/>
              <a:gd name="connsiteX4" fmla="*/ 25400 w 4929586"/>
              <a:gd name="connsiteY4" fmla="*/ 2101542 h 2101542"/>
              <a:gd name="connsiteX5" fmla="*/ 13181 w 4929586"/>
              <a:gd name="connsiteY5" fmla="*/ 1097035 h 2101542"/>
              <a:gd name="connsiteX6" fmla="*/ 0 w 4929586"/>
              <a:gd name="connsiteY6" fmla="*/ 13825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6831 w 4923236"/>
              <a:gd name="connsiteY5" fmla="*/ 1097035 h 2101542"/>
              <a:gd name="connsiteX6" fmla="*/ 0 w 4923236"/>
              <a:gd name="connsiteY6" fmla="*/ 6912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13181 w 4923236"/>
              <a:gd name="connsiteY5" fmla="*/ 1103947 h 2101542"/>
              <a:gd name="connsiteX6" fmla="*/ 0 w 4923236"/>
              <a:gd name="connsiteY6" fmla="*/ 6912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481 w 4923236"/>
              <a:gd name="connsiteY5" fmla="*/ 1103947 h 2101542"/>
              <a:gd name="connsiteX6" fmla="*/ 0 w 4923236"/>
              <a:gd name="connsiteY6" fmla="*/ 6912 h 2101542"/>
              <a:gd name="connsiteX0" fmla="*/ 514 w 4923750"/>
              <a:gd name="connsiteY0" fmla="*/ 6912 h 2101542"/>
              <a:gd name="connsiteX1" fmla="*/ 3872979 w 4923750"/>
              <a:gd name="connsiteY1" fmla="*/ 0 h 2101542"/>
              <a:gd name="connsiteX2" fmla="*/ 4923750 w 4923750"/>
              <a:gd name="connsiteY2" fmla="*/ 1050771 h 2101542"/>
              <a:gd name="connsiteX3" fmla="*/ 3872979 w 4923750"/>
              <a:gd name="connsiteY3" fmla="*/ 2101542 h 2101542"/>
              <a:gd name="connsiteX4" fmla="*/ 514 w 4923750"/>
              <a:gd name="connsiteY4" fmla="*/ 2101542 h 2101542"/>
              <a:gd name="connsiteX5" fmla="*/ 995 w 4923750"/>
              <a:gd name="connsiteY5" fmla="*/ 1103947 h 2101542"/>
              <a:gd name="connsiteX6" fmla="*/ 514 w 4923750"/>
              <a:gd name="connsiteY6" fmla="*/ 6912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3750" h="2101542">
                <a:moveTo>
                  <a:pt x="514" y="6912"/>
                </a:moveTo>
                <a:lnTo>
                  <a:pt x="3872979" y="0"/>
                </a:lnTo>
                <a:lnTo>
                  <a:pt x="4923750" y="1050771"/>
                </a:lnTo>
                <a:lnTo>
                  <a:pt x="3872979" y="2101542"/>
                </a:lnTo>
                <a:lnTo>
                  <a:pt x="514" y="2101542"/>
                </a:lnTo>
                <a:cubicBezTo>
                  <a:pt x="-1442" y="1745969"/>
                  <a:pt x="2951" y="1459520"/>
                  <a:pt x="995" y="1103947"/>
                </a:cubicBezTo>
                <a:cubicBezTo>
                  <a:pt x="835" y="738269"/>
                  <a:pt x="674" y="372590"/>
                  <a:pt x="514" y="6912"/>
                </a:cubicBez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Шеврон 27"/>
          <p:cNvSpPr/>
          <p:nvPr/>
        </p:nvSpPr>
        <p:spPr>
          <a:xfrm>
            <a:off x="4319588" y="2301875"/>
            <a:ext cx="4052887" cy="5659438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  <a:gd name="connsiteX0" fmla="*/ 4067175 w 12060636"/>
              <a:gd name="connsiteY0" fmla="*/ 0 h 2111911"/>
              <a:gd name="connsiteX1" fmla="*/ 11009865 w 12060636"/>
              <a:gd name="connsiteY1" fmla="*/ 10369 h 2111911"/>
              <a:gd name="connsiteX2" fmla="*/ 12060636 w 12060636"/>
              <a:gd name="connsiteY2" fmla="*/ 1061140 h 2111911"/>
              <a:gd name="connsiteX3" fmla="*/ 11009865 w 12060636"/>
              <a:gd name="connsiteY3" fmla="*/ 2111911 h 2111911"/>
              <a:gd name="connsiteX4" fmla="*/ 0 w 12060636"/>
              <a:gd name="connsiteY4" fmla="*/ 2111911 h 2111911"/>
              <a:gd name="connsiteX5" fmla="*/ 6831 w 12060636"/>
              <a:gd name="connsiteY5" fmla="*/ 1038280 h 2111911"/>
              <a:gd name="connsiteX6" fmla="*/ 4067175 w 12060636"/>
              <a:gd name="connsiteY6" fmla="*/ 0 h 2111911"/>
              <a:gd name="connsiteX0" fmla="*/ 4060344 w 12053805"/>
              <a:gd name="connsiteY0" fmla="*/ 0 h 2132648"/>
              <a:gd name="connsiteX1" fmla="*/ 11003034 w 12053805"/>
              <a:gd name="connsiteY1" fmla="*/ 10369 h 2132648"/>
              <a:gd name="connsiteX2" fmla="*/ 12053805 w 12053805"/>
              <a:gd name="connsiteY2" fmla="*/ 1061140 h 2132648"/>
              <a:gd name="connsiteX3" fmla="*/ 11003034 w 12053805"/>
              <a:gd name="connsiteY3" fmla="*/ 2111911 h 2132648"/>
              <a:gd name="connsiteX4" fmla="*/ 4136544 w 12053805"/>
              <a:gd name="connsiteY4" fmla="*/ 2132648 h 2132648"/>
              <a:gd name="connsiteX5" fmla="*/ 0 w 12053805"/>
              <a:gd name="connsiteY5" fmla="*/ 1038280 h 2132648"/>
              <a:gd name="connsiteX6" fmla="*/ 4060344 w 12053805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76200 w 7993461"/>
              <a:gd name="connsiteY4" fmla="*/ 2132648 h 2132648"/>
              <a:gd name="connsiteX5" fmla="*/ 102081 w 7993461"/>
              <a:gd name="connsiteY5" fmla="*/ 893120 h 2132648"/>
              <a:gd name="connsiteX6" fmla="*/ 0 w 7993461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76200 w 7993461"/>
              <a:gd name="connsiteY4" fmla="*/ 2132648 h 2132648"/>
              <a:gd name="connsiteX5" fmla="*/ 16356 w 7993461"/>
              <a:gd name="connsiteY5" fmla="*/ 903489 h 2132648"/>
              <a:gd name="connsiteX6" fmla="*/ 0 w 7993461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28575 w 7993461"/>
              <a:gd name="connsiteY4" fmla="*/ 2132648 h 2132648"/>
              <a:gd name="connsiteX5" fmla="*/ 16356 w 7993461"/>
              <a:gd name="connsiteY5" fmla="*/ 903489 h 2132648"/>
              <a:gd name="connsiteX6" fmla="*/ 0 w 7993461"/>
              <a:gd name="connsiteY6" fmla="*/ 0 h 2132648"/>
              <a:gd name="connsiteX0" fmla="*/ 0 w 7993461"/>
              <a:gd name="connsiteY0" fmla="*/ 0 h 2125736"/>
              <a:gd name="connsiteX1" fmla="*/ 6942690 w 7993461"/>
              <a:gd name="connsiteY1" fmla="*/ 10369 h 2125736"/>
              <a:gd name="connsiteX2" fmla="*/ 7993461 w 7993461"/>
              <a:gd name="connsiteY2" fmla="*/ 1061140 h 2125736"/>
              <a:gd name="connsiteX3" fmla="*/ 6942690 w 7993461"/>
              <a:gd name="connsiteY3" fmla="*/ 2111911 h 2125736"/>
              <a:gd name="connsiteX4" fmla="*/ 3175 w 7993461"/>
              <a:gd name="connsiteY4" fmla="*/ 2125736 h 2125736"/>
              <a:gd name="connsiteX5" fmla="*/ 16356 w 7993461"/>
              <a:gd name="connsiteY5" fmla="*/ 903489 h 2125736"/>
              <a:gd name="connsiteX6" fmla="*/ 0 w 7993461"/>
              <a:gd name="connsiteY6" fmla="*/ 0 h 2125736"/>
              <a:gd name="connsiteX0" fmla="*/ 2694 w 7996155"/>
              <a:gd name="connsiteY0" fmla="*/ 0 h 2125736"/>
              <a:gd name="connsiteX1" fmla="*/ 6945384 w 7996155"/>
              <a:gd name="connsiteY1" fmla="*/ 10369 h 2125736"/>
              <a:gd name="connsiteX2" fmla="*/ 7996155 w 7996155"/>
              <a:gd name="connsiteY2" fmla="*/ 1061140 h 2125736"/>
              <a:gd name="connsiteX3" fmla="*/ 6945384 w 7996155"/>
              <a:gd name="connsiteY3" fmla="*/ 2111911 h 2125736"/>
              <a:gd name="connsiteX4" fmla="*/ 5869 w 7996155"/>
              <a:gd name="connsiteY4" fmla="*/ 2125736 h 2125736"/>
              <a:gd name="connsiteX5" fmla="*/ 0 w 7996155"/>
              <a:gd name="connsiteY5" fmla="*/ 889664 h 2125736"/>
              <a:gd name="connsiteX6" fmla="*/ 2694 w 7996155"/>
              <a:gd name="connsiteY6" fmla="*/ 0 h 2125736"/>
              <a:gd name="connsiteX0" fmla="*/ 16031 w 8009492"/>
              <a:gd name="connsiteY0" fmla="*/ 0 h 2118824"/>
              <a:gd name="connsiteX1" fmla="*/ 6958721 w 8009492"/>
              <a:gd name="connsiteY1" fmla="*/ 10369 h 2118824"/>
              <a:gd name="connsiteX2" fmla="*/ 8009492 w 8009492"/>
              <a:gd name="connsiteY2" fmla="*/ 1061140 h 2118824"/>
              <a:gd name="connsiteX3" fmla="*/ 6958721 w 8009492"/>
              <a:gd name="connsiteY3" fmla="*/ 2111911 h 2118824"/>
              <a:gd name="connsiteX4" fmla="*/ 156 w 8009492"/>
              <a:gd name="connsiteY4" fmla="*/ 2118824 h 2118824"/>
              <a:gd name="connsiteX5" fmla="*/ 13337 w 8009492"/>
              <a:gd name="connsiteY5" fmla="*/ 889664 h 2118824"/>
              <a:gd name="connsiteX6" fmla="*/ 16031 w 8009492"/>
              <a:gd name="connsiteY6" fmla="*/ 0 h 2118824"/>
              <a:gd name="connsiteX0" fmla="*/ 9765 w 8003226"/>
              <a:gd name="connsiteY0" fmla="*/ 0 h 2125736"/>
              <a:gd name="connsiteX1" fmla="*/ 6952455 w 8003226"/>
              <a:gd name="connsiteY1" fmla="*/ 10369 h 2125736"/>
              <a:gd name="connsiteX2" fmla="*/ 8003226 w 8003226"/>
              <a:gd name="connsiteY2" fmla="*/ 1061140 h 2125736"/>
              <a:gd name="connsiteX3" fmla="*/ 6952455 w 8003226"/>
              <a:gd name="connsiteY3" fmla="*/ 2111911 h 2125736"/>
              <a:gd name="connsiteX4" fmla="*/ 240 w 8003226"/>
              <a:gd name="connsiteY4" fmla="*/ 2125736 h 2125736"/>
              <a:gd name="connsiteX5" fmla="*/ 7071 w 8003226"/>
              <a:gd name="connsiteY5" fmla="*/ 889664 h 2125736"/>
              <a:gd name="connsiteX6" fmla="*/ 9765 w 8003226"/>
              <a:gd name="connsiteY6" fmla="*/ 0 h 212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3226" h="2125736">
                <a:moveTo>
                  <a:pt x="9765" y="0"/>
                </a:moveTo>
                <a:lnTo>
                  <a:pt x="6952455" y="10369"/>
                </a:lnTo>
                <a:lnTo>
                  <a:pt x="8003226" y="1061140"/>
                </a:lnTo>
                <a:lnTo>
                  <a:pt x="6952455" y="2111911"/>
                </a:lnTo>
                <a:lnTo>
                  <a:pt x="240" y="2125736"/>
                </a:lnTo>
                <a:cubicBezTo>
                  <a:pt x="-1716" y="1713712"/>
                  <a:pt x="9027" y="1301688"/>
                  <a:pt x="7071" y="889664"/>
                </a:cubicBezTo>
                <a:lnTo>
                  <a:pt x="9765" y="0"/>
                </a:ln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Шеврон 27"/>
          <p:cNvSpPr/>
          <p:nvPr/>
        </p:nvSpPr>
        <p:spPr>
          <a:xfrm>
            <a:off x="330200" y="2301875"/>
            <a:ext cx="4183063" cy="5659438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0636" h="2101542">
                <a:moveTo>
                  <a:pt x="0" y="0"/>
                </a:moveTo>
                <a:lnTo>
                  <a:pt x="11009865" y="0"/>
                </a:lnTo>
                <a:lnTo>
                  <a:pt x="12060636" y="1050771"/>
                </a:lnTo>
                <a:lnTo>
                  <a:pt x="11009865" y="2101542"/>
                </a:lnTo>
                <a:lnTo>
                  <a:pt x="0" y="2101542"/>
                </a:lnTo>
                <a:lnTo>
                  <a:pt x="6831" y="1027911"/>
                </a:lnTo>
                <a:lnTo>
                  <a:pt x="0" y="0"/>
                </a:ln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9525" y="255588"/>
            <a:ext cx="6021388" cy="698500"/>
          </a:xfrm>
        </p:spPr>
        <p:txBody>
          <a:bodyPr/>
          <a:lstStyle/>
          <a:p>
            <a:pPr>
              <a:defRPr/>
            </a:pPr>
            <a:r>
              <a:rPr lang="ru-RU" dirty="0"/>
              <a:t>Меры поддержки по жизненному циклу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29484" y="1194560"/>
          <a:ext cx="11925218" cy="89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9484" y="2278860"/>
            <a:ext cx="4084638" cy="48409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 развития сельхозкооперации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Гарантии АО «Корпорация «МСП»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900" dirty="0">
              <a:solidFill>
                <a:schemeClr val="accent5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>
              <a:defRPr/>
            </a:pP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2457" y="8065478"/>
            <a:ext cx="6567786" cy="41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ЖИЗНЕННЫЙ ЦИКЛ СЕЛЬХОЗКООПЕРАТИВА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64050" y="2278860"/>
            <a:ext cx="3784600" cy="52795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 развития сельхозкооперации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Гарантии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900" dirty="0">
              <a:solidFill>
                <a:schemeClr val="accent5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>
              <a:defRPr/>
            </a:pPr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Росагролизинг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105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00B050"/>
                </a:solidFill>
              </a:rPr>
              <a:t>АО «МСП Банк»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72475" y="2280359"/>
            <a:ext cx="3784600" cy="5718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</a:t>
            </a: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развития сельхозкооперации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Гарантии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6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>
              <a:defRPr/>
            </a:pP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«МСП Банк»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00B050"/>
                </a:solidFill>
                <a:cs typeface="Helvetica" panose="020B0604020202020204" pitchFamily="34" charset="0"/>
              </a:rPr>
              <a:t>Минсельхоз России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(гранты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развитие материально-технической базы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51" y="156914"/>
            <a:ext cx="2212634" cy="8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0755085" y="478971"/>
            <a:ext cx="1567544" cy="5435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008143" y="1727908"/>
            <a:ext cx="3193382" cy="1477232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436" y="352587"/>
            <a:ext cx="7511552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7597" y="3294579"/>
            <a:ext cx="1022032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ИНФОРМАЦИОННО-КОСУЛЬТАЦИОННАЯ ПОДДЕРЖКА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Сессии и семинары по вопросам организации сельскохозяйственного кооператива;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Обучение по вопросам деятельности кооператива;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Помощь в подготовке учредительных документов;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Привлечение пользователей из числа сельхозкооперативов к регистрации на Портале Бизнес-навигатора МСП;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Консультирование по использованию сервисов Портала Бизнес-навигатора МСП;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Помощь в составлении бизнес-плана, технико-экономического обоснования проекта;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Консультации по мерам государственной поддержки и помощь в подготовке документов для их получения.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7597" y="2033548"/>
            <a:ext cx="625698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ПРЕДОСТАВЛЕНИЕ СУБСИДИЙ НА КОМПЕНСАЦИЮ ЗАТРАТ НА: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организацию и (или) вступления в кооператив,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проведение ревизий ревизионным союзом,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обслуживание расчетного счета кооператива,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закупку продукции в личных (подсобных) хозяйствах,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приобретение молодняка животных и птицы, корма,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приобретение семян, посадочного материала.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083" y="6834658"/>
            <a:ext cx="10325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РЕГИОНАЛЬНЫЕ ГАРАНТИЙНЫЕ ОРГАНИЗАЦИИ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(установление преференций для сельхозкооперативов)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МИКРОФИНАНСОВЫЕ ОРГАНИЗАЦИИ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(разработка специального продукта для сельхозкооперативов)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8447" y="1880682"/>
            <a:ext cx="291947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Центр </a:t>
            </a:r>
            <a:r>
              <a:rPr lang="ru-RU" sz="1800" b="1" dirty="0" smtClean="0">
                <a:solidFill>
                  <a:schemeClr val="bg1"/>
                </a:solidFill>
              </a:rPr>
              <a:t>компетенций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в сфере сельскохозяйственной кооперации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35" y="1727908"/>
            <a:ext cx="75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Региональная программа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развития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</a:rPr>
              <a:t>сельхозкооперации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35" y="6465326"/>
            <a:ext cx="63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Инфраструктура поддержки МСП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30299" y="6428404"/>
            <a:ext cx="1147122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282632" y="1100114"/>
            <a:ext cx="2431993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Субъект РФ</a:t>
            </a:r>
            <a:endParaRPr lang="ru-RU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1847597" y="4749949"/>
            <a:ext cx="10007330" cy="83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</a:rPr>
              <a:t>ОБУЧЕНИЕ</a:t>
            </a:r>
            <a:endParaRPr lang="ru-RU" altLang="ru-RU" sz="800" b="1" dirty="0" smtClean="0"/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Проведение 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семинаров, тренингов, </a:t>
            </a:r>
            <a:r>
              <a:rPr lang="ru-RU" altLang="ru-RU" sz="1150" dirty="0" err="1">
                <a:solidFill>
                  <a:schemeClr val="accent5">
                    <a:lumMod val="50000"/>
                  </a:schemeClr>
                </a:solidFill>
              </a:rPr>
              <a:t>вебинаров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 для руководящих кадров сельскохозяйственных кооперативов;</a:t>
            </a: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Привлечение 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высших и средних образовательных учреждениями к реализации обучающих мероприятий </a:t>
            </a: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ru-RU" altLang="ru-RU" sz="1150" dirty="0" err="1" smtClean="0">
                <a:solidFill>
                  <a:schemeClr val="accent5">
                    <a:lumMod val="50000"/>
                  </a:schemeClr>
                </a:solidFill>
              </a:rPr>
              <a:t>сельхозкооперации</a:t>
            </a: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altLang="ru-RU" sz="115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Разработка и реализация 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образовательных </a:t>
            </a: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проектов.</a:t>
            </a:r>
            <a:endParaRPr lang="ru-RU" altLang="ru-RU" sz="11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847597" y="5556401"/>
            <a:ext cx="1065279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</a:rPr>
              <a:t>ОРГАНИЗАЦИЯ РЫНКОВ СБЫТА</a:t>
            </a: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</a:rPr>
              <a:t>Проведение выставок, ярмарок;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</a:rPr>
              <a:t>Создание региональных онлайн ресурсов для реализации продукции местных сельхозкооперативов;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</a:rPr>
              <a:t>Организация взаимодействия с федеральными и региональными розничными сетями по обеспечению доступа в сети сельхозкооперативов.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035" y="7433746"/>
            <a:ext cx="75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Региональная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программа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развития инфраструктуры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1847597" y="7763616"/>
            <a:ext cx="10114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</a:rPr>
              <a:t>Создание инженерной инфраструктуры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</a:rPr>
              <a:t>Создание дорожной инфраструктуры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9356" y="7429027"/>
            <a:ext cx="1147122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Шестиугольник 2"/>
          <p:cNvSpPr/>
          <p:nvPr/>
        </p:nvSpPr>
        <p:spPr>
          <a:xfrm>
            <a:off x="730299" y="1830288"/>
            <a:ext cx="213736" cy="181488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730299" y="7531325"/>
            <a:ext cx="213736" cy="181488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/>
          <p:cNvSpPr/>
          <p:nvPr/>
        </p:nvSpPr>
        <p:spPr>
          <a:xfrm>
            <a:off x="730299" y="6559248"/>
            <a:ext cx="213736" cy="181488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авая фигурная скобка 23"/>
          <p:cNvSpPr/>
          <p:nvPr/>
        </p:nvSpPr>
        <p:spPr>
          <a:xfrm>
            <a:off x="10339882" y="1684512"/>
            <a:ext cx="225562" cy="422775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831286" y="511629"/>
            <a:ext cx="1513691" cy="4789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5126960" y="359234"/>
            <a:ext cx="7511552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29789"/>
              </p:ext>
            </p:extLst>
          </p:nvPr>
        </p:nvGraphicFramePr>
        <p:xfrm>
          <a:off x="2237591" y="1656680"/>
          <a:ext cx="8053023" cy="5565562"/>
        </p:xfrm>
        <a:graphic>
          <a:graphicData uri="http://schemas.openxmlformats.org/drawingml/2006/table">
            <a:tbl>
              <a:tblPr/>
              <a:tblGrid>
                <a:gridCol w="16028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1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85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76230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 сельхозтехники, технологического оборудования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 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 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Аванс– от 7%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20 %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3729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 племенной продукции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1,5 % 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 (КРС, МРС, свиньи, олени, лошади, норки)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Аванс– от 10%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20 %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5370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развития с/х кооперации</a:t>
                      </a:r>
                      <a:endParaRPr lang="ru-RU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0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(соответствует сроку </a:t>
                      </a:r>
                      <a:b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</a:b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полезного использования имущества)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1,5-3,5 % 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b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Техника для машинно-технологических компаний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b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b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b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производства для обновления производственной базы кооперативных хозяйств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b="1" u="none" strike="noStrike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 – от 7% </a:t>
                      </a:r>
                      <a:r>
                        <a:rPr lang="ru-RU" sz="1000" b="1" i="1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b="1" i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</a:t>
                      </a:r>
                      <a:r>
                        <a:rPr lang="en-US" sz="1000" b="1" i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000" b="1" i="1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 обеспечение не требуется</a:t>
                      </a:r>
                      <a:r>
                        <a:rPr lang="ru-RU" sz="1000" b="1" i="1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1" i="1" u="none" strike="noStrike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C3"/>
                    </a:solidFill>
                  </a:tcPr>
                </a:tc>
              </a:tr>
              <a:tr h="1230233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не более 12 месяцев по состоянию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19247" y="3351444"/>
            <a:ext cx="1867568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</a:rPr>
              <a:t>Росагролизинг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9" name="L-Shape 10"/>
          <p:cNvSpPr/>
          <p:nvPr/>
        </p:nvSpPr>
        <p:spPr>
          <a:xfrm rot="13701821">
            <a:off x="1663015" y="356233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237592" y="1271341"/>
          <a:ext cx="8053022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676"/>
                <a:gridCol w="1420010"/>
                <a:gridCol w="1032734"/>
                <a:gridCol w="1065007"/>
                <a:gridCol w="2878595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>
            <a:off x="211295" y="5967056"/>
            <a:ext cx="11934333" cy="227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2351" y="6121817"/>
            <a:ext cx="1859083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</a:t>
            </a:r>
            <a:r>
              <a:rPr lang="ru-RU" sz="1800" b="1" dirty="0" smtClean="0">
                <a:solidFill>
                  <a:srgbClr val="0070C0"/>
                </a:solidFill>
              </a:rPr>
              <a:t>лизинговые компании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7" name="L-Shape 10"/>
          <p:cNvSpPr/>
          <p:nvPr/>
        </p:nvSpPr>
        <p:spPr>
          <a:xfrm rot="13701821">
            <a:off x="1663015" y="6342195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25534" y="6197780"/>
            <a:ext cx="1620000" cy="738664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dirty="0" smtClean="0"/>
              <a:t>Возможно поручительство РГО</a:t>
            </a:r>
            <a:endParaRPr lang="ru-RU" dirty="0"/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10339882" y="6031062"/>
            <a:ext cx="270934" cy="110275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625534" y="2998168"/>
            <a:ext cx="1620000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dirty="0"/>
              <a:t>Используются все виды обеспечения, </a:t>
            </a:r>
            <a:br>
              <a:rPr lang="ru-RU" dirty="0"/>
            </a:br>
            <a:r>
              <a:rPr lang="ru-RU" dirty="0"/>
              <a:t>предусмотренные ГК РФ, включая гарантии                  АО </a:t>
            </a:r>
            <a:r>
              <a:rPr lang="ru-RU" dirty="0" smtClean="0"/>
              <a:t>«Корпорация «МСП»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278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авая фигурная скобка 23"/>
          <p:cNvSpPr/>
          <p:nvPr/>
        </p:nvSpPr>
        <p:spPr>
          <a:xfrm>
            <a:off x="10328762" y="1702051"/>
            <a:ext cx="270934" cy="6331620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31286" y="511629"/>
            <a:ext cx="1513691" cy="4789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5126960" y="359234"/>
            <a:ext cx="7511552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2295618" y="1702051"/>
          <a:ext cx="8053024" cy="6233668"/>
        </p:xfrm>
        <a:graphic>
          <a:graphicData uri="http://schemas.openxmlformats.org/drawingml/2006/table">
            <a:tbl>
              <a:tblPr/>
              <a:tblGrid>
                <a:gridCol w="11280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80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6155"/>
                <a:gridCol w="7753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55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798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90870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Проведение сезонных работ, а также пополнение оборотных средств для финансирования иных текущих затрат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25 млн.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рублей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направлений целевого использования, с учетом отраслевой принадлежности СПК и </a:t>
                      </a:r>
                      <a:r>
                        <a:rPr lang="ru-RU" sz="105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2000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цехов для приемки и переработки молока,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5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объектов/ сооружений для хранения продукции (</a:t>
                      </a:r>
                      <a:r>
                        <a:rPr kumimoji="0" lang="ru-RU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фруктохранилища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овощехранилища, зернохранилища),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  <a:endParaRPr lang="ru-RU" sz="105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L-Shape 10"/>
          <p:cNvSpPr/>
          <p:nvPr/>
        </p:nvSpPr>
        <p:spPr>
          <a:xfrm rot="13701821">
            <a:off x="1659953" y="448260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295618" y="1182903"/>
          <a:ext cx="7994995" cy="48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9373"/>
                <a:gridCol w="1804942"/>
                <a:gridCol w="855865"/>
                <a:gridCol w="799555"/>
                <a:gridCol w="875771"/>
                <a:gridCol w="2569489"/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0721876" y="4321557"/>
            <a:ext cx="1623101" cy="109260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4217569"/>
            <a:ext cx="2044564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41758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">
  <a:themeElements>
    <a:clrScheme name="19_Blank 1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FFFFFF"/>
      </a:accent3>
      <a:accent4>
        <a:srgbClr val="000000"/>
      </a:accent4>
      <a:accent5>
        <a:srgbClr val="AAACBD"/>
      </a:accent5>
      <a:accent6>
        <a:srgbClr val="84C000"/>
      </a:accent6>
      <a:hlink>
        <a:srgbClr val="00A1DE"/>
      </a:hlink>
      <a:folHlink>
        <a:srgbClr val="72C7E7"/>
      </a:folHlink>
    </a:clrScheme>
    <a:fontScheme name="19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Blank 1">
        <a:dk1>
          <a:srgbClr val="000000"/>
        </a:dk1>
        <a:lt1>
          <a:srgbClr val="FFFFFF"/>
        </a:lt1>
        <a:dk2>
          <a:srgbClr val="002776"/>
        </a:dk2>
        <a:lt2>
          <a:srgbClr val="FFFFFF"/>
        </a:lt2>
        <a:accent1>
          <a:srgbClr val="002776"/>
        </a:accent1>
        <a:accent2>
          <a:srgbClr val="92D400"/>
        </a:accent2>
        <a:accent3>
          <a:srgbClr val="FFFFFF"/>
        </a:accent3>
        <a:accent4>
          <a:srgbClr val="000000"/>
        </a:accent4>
        <a:accent5>
          <a:srgbClr val="AAACBD"/>
        </a:accent5>
        <a:accent6>
          <a:srgbClr val="84C000"/>
        </a:accent6>
        <a:hlink>
          <a:srgbClr val="00A1DE"/>
        </a:hlink>
        <a:folHlink>
          <a:srgbClr val="72C7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177463</TotalTime>
  <Words>7080</Words>
  <Application>Microsoft Office PowerPoint</Application>
  <PresentationFormat>Произвольный</PresentationFormat>
  <Paragraphs>1204</Paragraphs>
  <Slides>38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MS PGothic</vt:lpstr>
      <vt:lpstr>Arial</vt:lpstr>
      <vt:lpstr>Arial Narrow</vt:lpstr>
      <vt:lpstr>Calibri</vt:lpstr>
      <vt:lpstr>Helvetica</vt:lpstr>
      <vt:lpstr>Lato Light</vt:lpstr>
      <vt:lpstr>Symbol</vt:lpstr>
      <vt:lpstr>Times New Roman</vt:lpstr>
      <vt:lpstr>Wingdings</vt:lpstr>
      <vt:lpstr>Title</vt:lpstr>
      <vt:lpstr>Лист</vt:lpstr>
      <vt:lpstr>Комплекс мер поддержки для сельскохозяйственных кооперативов и фермеров-членов сельскохозяйственных кооперативов </vt:lpstr>
      <vt:lpstr>Презентация PowerPoint</vt:lpstr>
      <vt:lpstr>Презентация PowerPoint</vt:lpstr>
      <vt:lpstr>Отчет по разработке и утверждению программ развития сельскохозяйственной кооперации и определению центров компетенций (ЦК) в сфере сельскохозяйственной кооперации субъектами РФ</vt:lpstr>
      <vt:lpstr>Презентация PowerPoint</vt:lpstr>
      <vt:lpstr>Меры поддержки по жизненному циклу</vt:lpstr>
      <vt:lpstr>Сельскохозяйственные кооперативы. Создание</vt:lpstr>
      <vt:lpstr>Презентация PowerPoint</vt:lpstr>
      <vt:lpstr>Презентация PowerPoint</vt:lpstr>
      <vt:lpstr>Сельскохозяйственные кооперативы. Становление 6 мес.</vt:lpstr>
      <vt:lpstr>Сельскохозяйственные кооперативы. Становление 6 мес.</vt:lpstr>
      <vt:lpstr>Сельскохозяйственные кооперативы. Становление 6 мес.</vt:lpstr>
      <vt:lpstr>Сельскохозяйственные кооперативы. Развитие 12 мес.</vt:lpstr>
      <vt:lpstr>Сельскохозяйственные кооперативы. Развитие 12 мес.</vt:lpstr>
      <vt:lpstr>Программа АО «Росагролизинг»  по развитию сельхозкооперации</vt:lpstr>
      <vt:lpstr>Сельскохозяйственные кооперативы. Инфраструктура</vt:lpstr>
      <vt:lpstr>Сельскохозяйственные кооперативы. Расширение сбыта</vt:lpstr>
      <vt:lpstr>Сельскохозяйственные кооперативы.  Закупки крупнейших заказчиков у субъектов МСП.</vt:lpstr>
      <vt:lpstr>Презентация PowerPoint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Презентация PowerPoint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Алтайский край  Концепция развития сельскохозяйственной кооперации на территории Алтайского края в 2018 году Меры поддержки  </vt:lpstr>
      <vt:lpstr>Липецкая область Комплекс мер по развитию СПоК в Липецкой области Меры поддержки  </vt:lpstr>
      <vt:lpstr>Презентация PowerPoint</vt:lpstr>
    </vt:vector>
  </TitlesOfParts>
  <Company>Deloitte &amp; Touche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– Times New Roman 26pt Line spacing 26pt</dc:title>
  <dc:creator>ladmin</dc:creator>
  <cp:lastModifiedBy>Дубинчук Елена Станиславовна</cp:lastModifiedBy>
  <cp:revision>6070</cp:revision>
  <cp:lastPrinted>2018-05-21T07:29:31Z</cp:lastPrinted>
  <dcterms:created xsi:type="dcterms:W3CDTF">2010-08-23T12:41:44Z</dcterms:created>
  <dcterms:modified xsi:type="dcterms:W3CDTF">2018-06-04T18:08:48Z</dcterms:modified>
</cp:coreProperties>
</file>