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7E6-BF2D-45D7-9EDA-8578F4339EDE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E7AF8B5-46E4-402E-906F-7CC8FEF34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343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7E6-BF2D-45D7-9EDA-8578F4339EDE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E7AF8B5-46E4-402E-906F-7CC8FEF34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440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7E6-BF2D-45D7-9EDA-8578F4339EDE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E7AF8B5-46E4-402E-906F-7CC8FEF34E7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3619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7E6-BF2D-45D7-9EDA-8578F4339EDE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E7AF8B5-46E4-402E-906F-7CC8FEF34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521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7E6-BF2D-45D7-9EDA-8578F4339EDE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E7AF8B5-46E4-402E-906F-7CC8FEF34E7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239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7E6-BF2D-45D7-9EDA-8578F4339EDE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E7AF8B5-46E4-402E-906F-7CC8FEF34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146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7E6-BF2D-45D7-9EDA-8578F4339EDE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F8B5-46E4-402E-906F-7CC8FEF34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43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7E6-BF2D-45D7-9EDA-8578F4339EDE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F8B5-46E4-402E-906F-7CC8FEF34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815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7E6-BF2D-45D7-9EDA-8578F4339EDE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F8B5-46E4-402E-906F-7CC8FEF34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296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7E6-BF2D-45D7-9EDA-8578F4339EDE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E7AF8B5-46E4-402E-906F-7CC8FEF34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796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7E6-BF2D-45D7-9EDA-8578F4339EDE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E7AF8B5-46E4-402E-906F-7CC8FEF34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753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7E6-BF2D-45D7-9EDA-8578F4339EDE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E7AF8B5-46E4-402E-906F-7CC8FEF34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800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7E6-BF2D-45D7-9EDA-8578F4339EDE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F8B5-46E4-402E-906F-7CC8FEF34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74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7E6-BF2D-45D7-9EDA-8578F4339EDE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F8B5-46E4-402E-906F-7CC8FEF34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989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7E6-BF2D-45D7-9EDA-8578F4339EDE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F8B5-46E4-402E-906F-7CC8FEF34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56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7E6-BF2D-45D7-9EDA-8578F4339EDE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E7AF8B5-46E4-402E-906F-7CC8FEF34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3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9A7E6-BF2D-45D7-9EDA-8578F4339EDE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E7AF8B5-46E4-402E-906F-7CC8FEF34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042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22288"/>
            <a:ext cx="9144000" cy="2620962"/>
          </a:xfrm>
        </p:spPr>
        <p:txBody>
          <a:bodyPr>
            <a:normAutofit/>
          </a:bodyPr>
          <a:lstStyle/>
          <a:p>
            <a:r>
              <a:rPr lang="ru-RU" sz="12000" b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«1539»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328987"/>
            <a:ext cx="9505950" cy="2600325"/>
          </a:xfrm>
        </p:spPr>
        <p:txBody>
          <a:bodyPr/>
          <a:lstStyle/>
          <a:p>
            <a:r>
              <a:rPr lang="ru-RU" b="1" cap="all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ЗАКОН КРАСНОДАРСКОГО КРАЯ ОТ 21 ИЮЛЯ 2008 Г. N 1539-КЗ "О МЕРАХ ПО ПРОФИЛАКТИКЕ БЕЗНАДЗОРНОСТИ И ПРАВОНАРУШЕНИЙ НЕСОВЕРШЕННОЛЕТНИХ В КРАСНОДАРСКОМ КРАЕ"</a:t>
            </a:r>
          </a:p>
          <a:p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57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3100" y="628649"/>
            <a:ext cx="9815511" cy="486251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200" b="1" cap="all" dirty="0">
                <a:latin typeface="Bookman Old Style" panose="02050604050505020204" pitchFamily="18" charset="0"/>
              </a:rPr>
              <a:t>3) участие несовершеннолетних в конкурсах красоты и других мероприятиях, связанных с оценкой и демонстрацией внешности несовершеннолетних, если участие в данных мероприятиях может причинить вред здоровью детей, их физическому, интеллектуальному, психическому, духовному и нравственному развитию</a:t>
            </a:r>
          </a:p>
        </p:txBody>
      </p:sp>
    </p:spTree>
    <p:extLst>
      <p:ext uri="{BB962C8B-B14F-4D97-AF65-F5344CB8AC3E}">
        <p14:creationId xmlns:p14="http://schemas.microsoft.com/office/powerpoint/2010/main" val="75442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6816" y="1385885"/>
            <a:ext cx="10515600" cy="341471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700" b="1" cap="all" dirty="0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  <a:ea typeface="+mn-ea"/>
                <a:cs typeface="+mn-cs"/>
              </a:rPr>
              <a:t>Уведомление </a:t>
            </a:r>
            <a:r>
              <a:rPr lang="ru-RU" sz="2700" b="1" cap="all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  <a:ea typeface="+mn-ea"/>
                <a:cs typeface="+mn-cs"/>
              </a:rPr>
              <a:t>родителей </a:t>
            </a:r>
            <a:r>
              <a:rPr lang="ru-RU" sz="2700" b="1" cap="all" dirty="0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  <a:ea typeface="+mn-ea"/>
                <a:cs typeface="+mn-cs"/>
              </a:rPr>
              <a:t/>
            </a:r>
            <a:br>
              <a:rPr lang="ru-RU" sz="2700" b="1" cap="all" dirty="0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  <a:ea typeface="+mn-ea"/>
                <a:cs typeface="+mn-cs"/>
              </a:rPr>
            </a:br>
            <a:r>
              <a:rPr lang="ru-RU" sz="2700" b="1" cap="all" dirty="0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  <a:ea typeface="+mn-ea"/>
                <a:cs typeface="+mn-cs"/>
              </a:rPr>
              <a:t>(</a:t>
            </a:r>
            <a:r>
              <a:rPr lang="ru-RU" sz="2700" b="1" cap="all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  <a:ea typeface="+mn-ea"/>
                <a:cs typeface="+mn-cs"/>
              </a:rPr>
              <a:t>лиц, их заменяющих), ответственных лиц и (или) органов внутренних дел в случае обнаружения ребенка, доставление обнаруженного ребенка</a:t>
            </a:r>
          </a:p>
        </p:txBody>
      </p:sp>
    </p:spTree>
    <p:extLst>
      <p:ext uri="{BB962C8B-B14F-4D97-AF65-F5344CB8AC3E}">
        <p14:creationId xmlns:p14="http://schemas.microsoft.com/office/powerpoint/2010/main" val="330683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5924" y="285750"/>
            <a:ext cx="10258426" cy="632936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200" b="1" dirty="0">
                <a:latin typeface="Bookman Old Style" panose="02050604050505020204" pitchFamily="18" charset="0"/>
              </a:rPr>
              <a:t>При обнаружении </a:t>
            </a:r>
            <a:r>
              <a:rPr lang="ru-RU" sz="2200" b="1" dirty="0" smtClean="0">
                <a:latin typeface="Bookman Old Style" panose="02050604050505020204" pitchFamily="18" charset="0"/>
              </a:rPr>
              <a:t>ребенок </a:t>
            </a:r>
            <a:r>
              <a:rPr lang="ru-RU" sz="2200" b="1" dirty="0">
                <a:latin typeface="Bookman Old Style" panose="02050604050505020204" pitchFamily="18" charset="0"/>
              </a:rPr>
              <a:t>доставляется в </a:t>
            </a:r>
            <a:r>
              <a:rPr lang="ru-RU" sz="2200" b="1" dirty="0" smtClean="0">
                <a:latin typeface="Bookman Old Style" panose="02050604050505020204" pitchFamily="18" charset="0"/>
              </a:rPr>
              <a:t>полицию, </a:t>
            </a:r>
            <a:r>
              <a:rPr lang="ru-RU" sz="2200" b="1" dirty="0">
                <a:latin typeface="Bookman Old Style" panose="02050604050505020204" pitchFamily="18" charset="0"/>
              </a:rPr>
              <a:t>где сотрудник </a:t>
            </a:r>
            <a:r>
              <a:rPr lang="ru-RU" sz="2200" b="1" dirty="0" smtClean="0">
                <a:latin typeface="Bookman Old Style" panose="02050604050505020204" pitchFamily="18" charset="0"/>
              </a:rPr>
              <a:t>устанавливает данные по несовершеннолетнему, </a:t>
            </a:r>
            <a:r>
              <a:rPr lang="ru-RU" sz="2200" b="1" dirty="0">
                <a:latin typeface="Bookman Old Style" panose="02050604050505020204" pitchFamily="18" charset="0"/>
              </a:rPr>
              <a:t>сведения о </a:t>
            </a:r>
            <a:r>
              <a:rPr lang="ru-RU" sz="2200" b="1" dirty="0" smtClean="0">
                <a:latin typeface="Bookman Old Style" panose="02050604050505020204" pitchFamily="18" charset="0"/>
              </a:rPr>
              <a:t>родителях, </a:t>
            </a:r>
            <a:r>
              <a:rPr lang="ru-RU" sz="2200" b="1" dirty="0">
                <a:latin typeface="Bookman Old Style" panose="02050604050505020204" pitchFamily="18" charset="0"/>
              </a:rPr>
              <a:t>условиях воспитания; </a:t>
            </a:r>
            <a:r>
              <a:rPr lang="ru-RU" sz="2200" b="1" dirty="0" smtClean="0">
                <a:latin typeface="Bookman Old Style" panose="02050604050505020204" pitchFamily="18" charset="0"/>
              </a:rPr>
              <a:t>сообщает родителям </a:t>
            </a:r>
            <a:r>
              <a:rPr lang="ru-RU" sz="2200" b="1" dirty="0">
                <a:latin typeface="Bookman Old Style" panose="02050604050505020204" pitchFamily="18" charset="0"/>
              </a:rPr>
              <a:t>о факте обнаружении и принятых </a:t>
            </a:r>
            <a:r>
              <a:rPr lang="ru-RU" sz="2200" b="1" dirty="0" smtClean="0">
                <a:latin typeface="Bookman Old Style" panose="02050604050505020204" pitchFamily="18" charset="0"/>
              </a:rPr>
              <a:t>мерах; </a:t>
            </a:r>
            <a:r>
              <a:rPr lang="ru-RU" sz="2200" b="1" dirty="0">
                <a:latin typeface="Bookman Old Style" panose="02050604050505020204" pitchFamily="18" charset="0"/>
              </a:rPr>
              <a:t>выясняет обстоятельства совершения правонарушения; оформляет материалы, необходимые для доставления несовершеннолетнего </a:t>
            </a:r>
            <a:r>
              <a:rPr lang="ru-RU" sz="2200" b="1" dirty="0" smtClean="0">
                <a:latin typeface="Bookman Old Style" panose="02050604050505020204" pitchFamily="18" charset="0"/>
              </a:rPr>
              <a:t>родителям, </a:t>
            </a:r>
            <a:r>
              <a:rPr lang="ru-RU" sz="2200" b="1" dirty="0">
                <a:latin typeface="Bookman Old Style" panose="02050604050505020204" pitchFamily="18" charset="0"/>
              </a:rPr>
              <a:t>либо в случае </a:t>
            </a:r>
            <a:r>
              <a:rPr lang="ru-RU" sz="2200" b="1" dirty="0" smtClean="0">
                <a:latin typeface="Bookman Old Style" panose="02050604050505020204" pitchFamily="18" charset="0"/>
              </a:rPr>
              <a:t>их отсутствия, </a:t>
            </a:r>
            <a:r>
              <a:rPr lang="ru-RU" sz="2200" b="1" dirty="0">
                <a:latin typeface="Bookman Old Style" panose="02050604050505020204" pitchFamily="18" charset="0"/>
              </a:rPr>
              <a:t>невозможности установления их </a:t>
            </a:r>
            <a:r>
              <a:rPr lang="ru-RU" sz="2200" b="1" dirty="0" smtClean="0">
                <a:latin typeface="Bookman Old Style" panose="02050604050505020204" pitchFamily="18" charset="0"/>
              </a:rPr>
              <a:t>местонахождения, в </a:t>
            </a:r>
            <a:r>
              <a:rPr lang="ru-RU" sz="2200" b="1" dirty="0">
                <a:latin typeface="Bookman Old Style" panose="02050604050505020204" pitchFamily="18" charset="0"/>
              </a:rPr>
              <a:t>специализированные </a:t>
            </a:r>
            <a:r>
              <a:rPr lang="ru-RU" sz="2200" b="1" dirty="0" smtClean="0">
                <a:latin typeface="Bookman Old Style" panose="02050604050505020204" pitchFamily="18" charset="0"/>
              </a:rPr>
              <a:t>учреждения </a:t>
            </a:r>
            <a:r>
              <a:rPr lang="ru-RU" sz="2200" b="1" dirty="0">
                <a:latin typeface="Bookman Old Style" panose="02050604050505020204" pitchFamily="18" charset="0"/>
              </a:rPr>
              <a:t>по месту обнаружения </a:t>
            </a:r>
            <a:r>
              <a:rPr lang="ru-RU" sz="2200" b="1" dirty="0" smtClean="0">
                <a:latin typeface="Bookman Old Style" panose="02050604050505020204" pitchFamily="18" charset="0"/>
              </a:rPr>
              <a:t>ребенка.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200" b="1" dirty="0" smtClean="0">
                <a:latin typeface="Bookman Old Style" panose="02050604050505020204" pitchFamily="18" charset="0"/>
              </a:rPr>
              <a:t>В </a:t>
            </a:r>
            <a:r>
              <a:rPr lang="ru-RU" sz="2200" b="1" dirty="0" smtClean="0">
                <a:latin typeface="Bookman Old Style" panose="02050604050505020204" pitchFamily="18" charset="0"/>
              </a:rPr>
              <a:t>ОВД несовершеннолетние </a:t>
            </a:r>
            <a:r>
              <a:rPr lang="ru-RU" sz="2200" b="1" dirty="0">
                <a:latin typeface="Bookman Old Style" panose="02050604050505020204" pitchFamily="18" charset="0"/>
              </a:rPr>
              <a:t>могут содержаться не более </a:t>
            </a:r>
            <a:r>
              <a:rPr lang="ru-RU" sz="2200" b="1" dirty="0" smtClean="0">
                <a:latin typeface="Bookman Old Style" panose="02050604050505020204" pitchFamily="18" charset="0"/>
              </a:rPr>
              <a:t>3 часов</a:t>
            </a:r>
            <a:r>
              <a:rPr lang="ru-RU" sz="2200" b="1" dirty="0">
                <a:latin typeface="Bookman Old Style" panose="0205060405050502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794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94275" cy="1280890"/>
          </a:xfrm>
        </p:spPr>
        <p:txBody>
          <a:bodyPr>
            <a:normAutofit/>
          </a:bodyPr>
          <a:lstStyle/>
          <a:p>
            <a:pPr algn="ctr"/>
            <a:r>
              <a:rPr lang="ru-RU" sz="2500" b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Взаимодействие народных дружин с органами, осуществляющими профилактику безнадзорности и правонарушений несовершеннолетних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1" y="2133600"/>
            <a:ext cx="9297989" cy="429577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200" b="1" dirty="0">
                <a:latin typeface="Bookman Old Style" panose="02050604050505020204" pitchFamily="18" charset="0"/>
              </a:rPr>
              <a:t>Народные дружинники при выявлении безнадзорных, беспризорных, находящихся в СОП или проживающих в семьях, находящихся в СОП, а также брошенных, подкинутых или потерянных несовершеннолетних: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200" b="1" dirty="0">
                <a:latin typeface="Bookman Old Style" panose="02050604050505020204" pitchFamily="18" charset="0"/>
              </a:rPr>
              <a:t>при необходимости оказывают несовершеннолетнему первую медицинскую помощь и вызывают бригаду скорой медицинской помощи;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200" b="1" dirty="0">
                <a:latin typeface="Bookman Old Style" panose="02050604050505020204" pitchFamily="18" charset="0"/>
              </a:rPr>
              <a:t>незамедлительно сообщают о данном факте в </a:t>
            </a:r>
            <a:r>
              <a:rPr lang="ru-RU" sz="2200" b="1" dirty="0" smtClean="0">
                <a:latin typeface="Bookman Old Style" panose="02050604050505020204" pitchFamily="18" charset="0"/>
              </a:rPr>
              <a:t>ОВД;</a:t>
            </a:r>
            <a:endParaRPr lang="ru-RU" sz="22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78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1637" y="628651"/>
            <a:ext cx="10272713" cy="5786438"/>
          </a:xfrm>
        </p:spPr>
        <p:txBody>
          <a:bodyPr>
            <a:noAutofit/>
          </a:bodyPr>
          <a:lstStyle/>
          <a:p>
            <a:pPr lvl="0" algn="just">
              <a:lnSpc>
                <a:spcPct val="160000"/>
              </a:lnSpc>
              <a:spcBef>
                <a:spcPts val="0"/>
              </a:spcBef>
            </a:pPr>
            <a:r>
              <a:rPr lang="ru-RU" sz="2200" b="1" dirty="0">
                <a:latin typeface="Bookman Old Style" panose="02050604050505020204" pitchFamily="18" charset="0"/>
              </a:rPr>
              <a:t>до появления уполномоченного должностного лица органа или учреждения, осуществляющего профилактику безнадзорности и правонарушений несовершеннолетних, выясняют </a:t>
            </a:r>
            <a:r>
              <a:rPr lang="ru-RU" sz="2200" b="1" dirty="0" smtClean="0">
                <a:latin typeface="Bookman Old Style" panose="02050604050505020204" pitchFamily="18" charset="0"/>
              </a:rPr>
              <a:t>обстоятельства, </a:t>
            </a:r>
            <a:r>
              <a:rPr lang="ru-RU" sz="2200" b="1" dirty="0">
                <a:latin typeface="Bookman Old Style" panose="02050604050505020204" pitchFamily="18" charset="0"/>
              </a:rPr>
              <a:t>по возможности устанавливают личность и возраст несовершеннолетнего, адрес его места жительства или места пребывания;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ru-RU" sz="2200" b="1" dirty="0">
                <a:latin typeface="Bookman Old Style" panose="02050604050505020204" pitchFamily="18" charset="0"/>
              </a:rPr>
              <a:t>передают </a:t>
            </a:r>
            <a:r>
              <a:rPr lang="ru-RU" sz="2200" b="1" dirty="0" smtClean="0">
                <a:latin typeface="Bookman Old Style" panose="02050604050505020204" pitchFamily="18" charset="0"/>
              </a:rPr>
              <a:t>несовершеннолетнего </a:t>
            </a:r>
            <a:r>
              <a:rPr lang="ru-RU" sz="2200" b="1" dirty="0">
                <a:latin typeface="Bookman Old Style" panose="02050604050505020204" pitchFamily="18" charset="0"/>
              </a:rPr>
              <a:t>уполномоченному должностному лицу органа или учреждения, осуществляющего профилактику безнадзорности и правонарушений несовершеннолетних.</a:t>
            </a:r>
          </a:p>
        </p:txBody>
      </p:sp>
    </p:spTree>
    <p:extLst>
      <p:ext uri="{BB962C8B-B14F-4D97-AF65-F5344CB8AC3E}">
        <p14:creationId xmlns:p14="http://schemas.microsoft.com/office/powerpoint/2010/main" val="318232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arhivurokov.ru/multiurok/html/2017/01/23/s_5885f3a5e7377/536756_5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542925"/>
            <a:ext cx="10887075" cy="5700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040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000" b="1" cap="all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  <a:ea typeface="+mn-ea"/>
                <a:cs typeface="+mn-cs"/>
              </a:rPr>
              <a:t>Цель Закона -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cap="all" dirty="0">
                <a:latin typeface="Bookman Old Style" panose="02050604050505020204" pitchFamily="18" charset="0"/>
              </a:rPr>
              <a:t>создание правовой основы для защиты жизни и здоровья несовершеннолетних, их защиты от факторов, негативно влияющих на физическое, интеллектуальное, психическое, духовное и нравственное развитие, профилактики безнадзорности и правонарушений несовершеннолетних на территории Краснодарского края</a:t>
            </a:r>
          </a:p>
        </p:txBody>
      </p:sp>
    </p:spTree>
    <p:extLst>
      <p:ext uri="{BB962C8B-B14F-4D97-AF65-F5344CB8AC3E}">
        <p14:creationId xmlns:p14="http://schemas.microsoft.com/office/powerpoint/2010/main" val="4902169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357410"/>
            <a:ext cx="9675812" cy="177619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3000" b="1" cap="all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  <a:ea typeface="+mn-ea"/>
                <a:cs typeface="+mn-cs"/>
              </a:rPr>
              <a:t>Чем отличается </a:t>
            </a:r>
            <a:r>
              <a:rPr lang="ru-RU" sz="3000" b="1" cap="all" dirty="0">
                <a:solidFill>
                  <a:srgbClr val="FF0000"/>
                </a:solidFill>
                <a:latin typeface="Bookman Old Style" panose="02050604050505020204" pitchFamily="18" charset="0"/>
                <a:ea typeface="+mn-ea"/>
                <a:cs typeface="+mn-cs"/>
              </a:rPr>
              <a:t>безнадзорный</a:t>
            </a:r>
            <a:r>
              <a:rPr lang="ru-RU" sz="3000" b="1" cap="all" dirty="0">
                <a:solidFill>
                  <a:srgbClr val="7030A0"/>
                </a:solidFill>
                <a:latin typeface="Bookman Old Style" panose="02050604050505020204" pitchFamily="18" charset="0"/>
                <a:ea typeface="+mn-ea"/>
                <a:cs typeface="+mn-cs"/>
              </a:rPr>
              <a:t> </a:t>
            </a:r>
            <a:r>
              <a:rPr lang="ru-RU" sz="3000" b="1" cap="all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  <a:ea typeface="+mn-ea"/>
                <a:cs typeface="+mn-cs"/>
              </a:rPr>
              <a:t>несовершеннолетний от </a:t>
            </a:r>
            <a:r>
              <a:rPr lang="ru-RU" sz="3000" b="1" cap="all" dirty="0">
                <a:solidFill>
                  <a:srgbClr val="FF0000"/>
                </a:solidFill>
                <a:latin typeface="Bookman Old Style" panose="02050604050505020204" pitchFamily="18" charset="0"/>
                <a:ea typeface="+mn-ea"/>
                <a:cs typeface="+mn-cs"/>
              </a:rPr>
              <a:t>беспризорного</a:t>
            </a:r>
            <a:r>
              <a:rPr lang="ru-RU" sz="3000" b="1" cap="all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  <a:ea typeface="+mn-ea"/>
                <a:cs typeface="+mn-cs"/>
              </a:rPr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БЕЗНАДЗОРНЫЙ</a:t>
            </a:r>
            <a:r>
              <a:rPr lang="ru-RU" sz="3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cap="all" dirty="0" smtClean="0">
                <a:latin typeface="Bookman Old Style" panose="02050604050505020204" pitchFamily="18" charset="0"/>
              </a:rPr>
              <a:t>- </a:t>
            </a:r>
            <a:r>
              <a:rPr lang="ru-RU" sz="2400" b="1" cap="all" dirty="0">
                <a:latin typeface="Bookman Old Style" panose="02050604050505020204" pitchFamily="18" charset="0"/>
              </a:rPr>
              <a:t>контроль за поведением которого отсутствует вследствие неисполнения или ненадлежащего исполнения обязанностей по его воспитанию, обучению и (или) содержанию со стороны родителей (лиц, их заменяющих) либо должностных </a:t>
            </a:r>
            <a:r>
              <a:rPr lang="ru-RU" sz="2400" b="1" cap="all" dirty="0" smtClean="0">
                <a:latin typeface="Bookman Old Style" panose="02050604050505020204" pitchFamily="18" charset="0"/>
              </a:rPr>
              <a:t>лиц</a:t>
            </a:r>
            <a:endParaRPr lang="ru-RU" sz="2400" b="1" cap="all" dirty="0">
              <a:latin typeface="Bookman Old Style" panose="020506040505050202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БЕСПРИЗОРНЫЙ</a:t>
            </a:r>
            <a:r>
              <a:rPr lang="ru-RU" sz="3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cap="all" dirty="0" smtClean="0">
                <a:latin typeface="Bookman Old Style" panose="02050604050505020204" pitchFamily="18" charset="0"/>
              </a:rPr>
              <a:t>- </a:t>
            </a:r>
            <a:r>
              <a:rPr lang="ru-RU" sz="2400" b="1" cap="all" dirty="0">
                <a:latin typeface="Bookman Old Style" panose="02050604050505020204" pitchFamily="18" charset="0"/>
              </a:rPr>
              <a:t>безнадзорный несовершеннолетний, не имеющий места жительства и (или) места </a:t>
            </a:r>
            <a:r>
              <a:rPr lang="ru-RU" sz="2400" b="1" cap="all" dirty="0" smtClean="0">
                <a:latin typeface="Bookman Old Style" panose="02050604050505020204" pitchFamily="18" charset="0"/>
              </a:rPr>
              <a:t>пребывания</a:t>
            </a:r>
            <a:endParaRPr lang="ru-RU" sz="2400" b="1" cap="all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87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307975"/>
            <a:ext cx="10515600" cy="13255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3000" b="1" cap="all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  <a:ea typeface="+mn-ea"/>
                <a:cs typeface="+mn-cs"/>
              </a:rPr>
              <a:t>несовершеннолетний, находящийся в социально опасном положении -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cap="all" dirty="0">
                <a:latin typeface="Bookman Old Style" panose="02050604050505020204" pitchFamily="18" charset="0"/>
              </a:rPr>
              <a:t>несовершеннолетний, который вследствие безнадзорности или беспризорности находится в обстановке, представляющей опасность для его жизни или здоровья либо не отвечающей требованиям к его воспитанию или содержанию, либо совершает правонарушение или антиобщественные </a:t>
            </a:r>
            <a:r>
              <a:rPr lang="ru-RU" sz="2400" b="1" cap="all" dirty="0" smtClean="0">
                <a:latin typeface="Bookman Old Style" panose="02050604050505020204" pitchFamily="18" charset="0"/>
              </a:rPr>
              <a:t>действия</a:t>
            </a:r>
            <a:endParaRPr lang="ru-RU" sz="2400" b="1" cap="all" dirty="0">
              <a:latin typeface="Bookman Old Style" panose="020506040505050202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ru-RU" sz="2400" b="1" cap="all" dirty="0">
              <a:solidFill>
                <a:srgbClr val="7030A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1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125" y="324073"/>
            <a:ext cx="8911687" cy="128089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3000" b="1" cap="all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  <a:ea typeface="+mn-ea"/>
                <a:cs typeface="+mn-cs"/>
              </a:rPr>
              <a:t>семья, находящаяся в социально опасном положении -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cap="all" dirty="0">
                <a:latin typeface="Bookman Old Style" panose="02050604050505020204" pitchFamily="18" charset="0"/>
              </a:rPr>
              <a:t>семья, имеющая детей, находящихся в социально опасном положении, а также семья, где родители (лица, их заменяющие) несовершеннолетних не исполняют своих обязанностей по их воспитанию, обучению и (или) содержанию и (или) отрицательно влияют на их поведение либо жестоко обращаются с ними</a:t>
            </a:r>
          </a:p>
        </p:txBody>
      </p:sp>
    </p:spTree>
    <p:extLst>
      <p:ext uri="{BB962C8B-B14F-4D97-AF65-F5344CB8AC3E}">
        <p14:creationId xmlns:p14="http://schemas.microsoft.com/office/powerpoint/2010/main" val="201838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7401" y="624110"/>
            <a:ext cx="9447212" cy="128089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2700" b="1" cap="all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  <a:ea typeface="+mn-ea"/>
                <a:cs typeface="+mn-cs"/>
              </a:rPr>
              <a:t>индивидуальная профилактическая работа -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cap="all" dirty="0">
                <a:latin typeface="Bookman Old Style" panose="02050604050505020204" pitchFamily="18" charset="0"/>
              </a:rPr>
              <a:t>деятельность по своевременному выявлению несовершеннолетних и семей, находящихся в социально опасном положении, а также по их социально-педагогической реабилитации и (или) предупреждению совершения ими правонарушений и антиобщественных действий</a:t>
            </a:r>
          </a:p>
        </p:txBody>
      </p:sp>
    </p:spTree>
    <p:extLst>
      <p:ext uri="{BB962C8B-B14F-4D97-AF65-F5344CB8AC3E}">
        <p14:creationId xmlns:p14="http://schemas.microsoft.com/office/powerpoint/2010/main" val="90844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0225" y="736601"/>
            <a:ext cx="9453562" cy="677862"/>
          </a:xfrm>
        </p:spPr>
        <p:txBody>
          <a:bodyPr>
            <a:normAutofit/>
          </a:bodyPr>
          <a:lstStyle/>
          <a:p>
            <a:r>
              <a:rPr lang="ru-RU" sz="2700" b="1" cap="all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  <a:ea typeface="+mn-ea"/>
                <a:cs typeface="+mn-cs"/>
              </a:rPr>
              <a:t>общественные места -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9219" y="1414463"/>
            <a:ext cx="10515600" cy="514349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200" b="1" cap="all" dirty="0">
                <a:latin typeface="Bookman Old Style" panose="02050604050505020204" pitchFamily="18" charset="0"/>
              </a:rPr>
              <a:t>места общего пользования, в </a:t>
            </a:r>
            <a:r>
              <a:rPr lang="ru-RU" sz="2200" b="1" cap="all" dirty="0" err="1" smtClean="0">
                <a:latin typeface="Bookman Old Style" panose="02050604050505020204" pitchFamily="18" charset="0"/>
              </a:rPr>
              <a:t>т.ч</a:t>
            </a:r>
            <a:r>
              <a:rPr lang="ru-RU" sz="2200" b="1" cap="all" dirty="0" smtClean="0">
                <a:latin typeface="Bookman Old Style" panose="02050604050505020204" pitchFamily="18" charset="0"/>
              </a:rPr>
              <a:t>., </a:t>
            </a:r>
            <a:r>
              <a:rPr lang="ru-RU" sz="2200" b="1" cap="all" dirty="0">
                <a:latin typeface="Bookman Old Style" panose="02050604050505020204" pitchFamily="18" charset="0"/>
              </a:rPr>
              <a:t>улицы, парки, скверы; автомобильные и </a:t>
            </a:r>
            <a:r>
              <a:rPr lang="ru-RU" sz="2200" b="1" cap="all" dirty="0" smtClean="0">
                <a:latin typeface="Bookman Old Style" panose="02050604050505020204" pitchFamily="18" charset="0"/>
              </a:rPr>
              <a:t>ж/д дороги, остановки </a:t>
            </a:r>
            <a:r>
              <a:rPr lang="ru-RU" sz="2200" b="1" cap="all" dirty="0" err="1" smtClean="0">
                <a:latin typeface="Bookman Old Style" panose="02050604050505020204" pitchFamily="18" charset="0"/>
              </a:rPr>
              <a:t>общ.транспорта</a:t>
            </a:r>
            <a:r>
              <a:rPr lang="ru-RU" sz="2200" b="1" cap="all" dirty="0">
                <a:latin typeface="Bookman Old Style" panose="02050604050505020204" pitchFamily="18" charset="0"/>
              </a:rPr>
              <a:t>; </a:t>
            </a:r>
            <a:r>
              <a:rPr lang="ru-RU" sz="2200" b="1" cap="all" dirty="0" smtClean="0">
                <a:latin typeface="Bookman Old Style" panose="02050604050505020204" pitchFamily="18" charset="0"/>
              </a:rPr>
              <a:t>стройка; </a:t>
            </a:r>
            <a:r>
              <a:rPr lang="ru-RU" sz="2200" b="1" cap="all" dirty="0">
                <a:latin typeface="Bookman Old Style" panose="02050604050505020204" pitchFamily="18" charset="0"/>
              </a:rPr>
              <a:t>места общего пользования в жилых домах; территории, прилегающие к жилым домам и образовательным организациям, в </a:t>
            </a:r>
            <a:r>
              <a:rPr lang="ru-RU" sz="2200" b="1" cap="all" dirty="0" err="1" smtClean="0">
                <a:latin typeface="Bookman Old Style" panose="02050604050505020204" pitchFamily="18" charset="0"/>
              </a:rPr>
              <a:t>т.ч</a:t>
            </a:r>
            <a:r>
              <a:rPr lang="ru-RU" sz="2200" b="1" cap="all" dirty="0" smtClean="0">
                <a:latin typeface="Bookman Old Style" panose="02050604050505020204" pitchFamily="18" charset="0"/>
              </a:rPr>
              <a:t>., </a:t>
            </a:r>
            <a:r>
              <a:rPr lang="ru-RU" sz="2200" b="1" cap="all" dirty="0">
                <a:latin typeface="Bookman Old Style" panose="02050604050505020204" pitchFamily="18" charset="0"/>
              </a:rPr>
              <a:t>детские площадки, </a:t>
            </a:r>
            <a:r>
              <a:rPr lang="ru-RU" sz="2200" b="1" cap="all" dirty="0" err="1" smtClean="0">
                <a:latin typeface="Bookman Old Style" panose="02050604050505020204" pitchFamily="18" charset="0"/>
              </a:rPr>
              <a:t>спорт.сооружения</a:t>
            </a:r>
            <a:r>
              <a:rPr lang="ru-RU" sz="2200" b="1" cap="all" dirty="0">
                <a:latin typeface="Bookman Old Style" panose="02050604050505020204" pitchFamily="18" charset="0"/>
              </a:rPr>
              <a:t>; места, предназначенные для использования в сфере развлечения, досуга, торговли; </a:t>
            </a:r>
            <a:r>
              <a:rPr lang="ru-RU" sz="2200" b="1" cap="all" dirty="0" smtClean="0">
                <a:latin typeface="Bookman Old Style" panose="02050604050505020204" pitchFamily="18" charset="0"/>
              </a:rPr>
              <a:t>вокзалы, аэропорты; </a:t>
            </a:r>
            <a:r>
              <a:rPr lang="ru-RU" sz="2200" b="1" cap="all" dirty="0">
                <a:latin typeface="Bookman Old Style" panose="02050604050505020204" pitchFamily="18" charset="0"/>
              </a:rPr>
              <a:t>водоемы и прилегающая к ним территория; иные места, определяемые как общественные для целей настоящего </a:t>
            </a:r>
            <a:r>
              <a:rPr lang="ru-RU" sz="2200" b="1" cap="all" dirty="0" smtClean="0">
                <a:latin typeface="Bookman Old Style" panose="02050604050505020204" pitchFamily="18" charset="0"/>
              </a:rPr>
              <a:t>Закона</a:t>
            </a:r>
            <a:endParaRPr lang="ru-RU" sz="2200" b="1" cap="all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81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812" y="522288"/>
            <a:ext cx="9553575" cy="1135063"/>
          </a:xfrm>
        </p:spPr>
        <p:txBody>
          <a:bodyPr>
            <a:normAutofit/>
          </a:bodyPr>
          <a:lstStyle/>
          <a:p>
            <a:r>
              <a:rPr lang="ru-RU" sz="2700" b="1" cap="all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  <a:ea typeface="+mn-ea"/>
                <a:cs typeface="+mn-cs"/>
              </a:rPr>
              <a:t>На территории Краснодарского края </a:t>
            </a:r>
            <a:r>
              <a:rPr lang="ru-RU" sz="2700" b="1" cap="all" dirty="0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  <a:ea typeface="+mn-ea"/>
                <a:cs typeface="+mn-cs"/>
              </a:rPr>
              <a:t/>
            </a:r>
            <a:br>
              <a:rPr lang="ru-RU" sz="2700" b="1" cap="all" dirty="0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  <a:ea typeface="+mn-ea"/>
                <a:cs typeface="+mn-cs"/>
              </a:rPr>
            </a:br>
            <a:r>
              <a:rPr lang="ru-RU" sz="2700" b="1" cap="all" dirty="0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  <a:ea typeface="+mn-ea"/>
                <a:cs typeface="+mn-cs"/>
              </a:rPr>
              <a:t>не </a:t>
            </a:r>
            <a:r>
              <a:rPr lang="ru-RU" sz="2700" b="1" cap="all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  <a:ea typeface="+mn-ea"/>
                <a:cs typeface="+mn-cs"/>
              </a:rPr>
              <a:t>допускается: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5388" y="2028825"/>
            <a:ext cx="10515600" cy="41481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200" b="1" cap="all" dirty="0">
                <a:latin typeface="Bookman Old Style" panose="02050604050505020204" pitchFamily="18" charset="0"/>
              </a:rPr>
              <a:t>1) нахождение несовершеннолетних в местах, пребывание в которых может причинить вред здоровью несовершеннолетних, их физическому, интеллектуальному, психическому, духовному и нравственному развитию (места для реализации товаров сексуального характера, пивные рестораны, винные бары, пивные бары, рюмочные</a:t>
            </a:r>
            <a:r>
              <a:rPr lang="ru-RU" sz="2200" b="1" cap="all" dirty="0" smtClean="0">
                <a:latin typeface="Bookman Old Style" panose="02050604050505020204" pitchFamily="18" charset="0"/>
              </a:rPr>
              <a:t>),</a:t>
            </a:r>
            <a:endParaRPr lang="ru-RU" sz="2200" b="1" cap="all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96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0225" y="385763"/>
            <a:ext cx="10058400" cy="601503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200" b="1" cap="all" dirty="0">
                <a:latin typeface="Bookman Old Style" panose="02050604050505020204" pitchFamily="18" charset="0"/>
              </a:rPr>
              <a:t>2) нахождение несовершеннолетних в общественных местах без сопровождения родителей (лиц, их заменяющих), родственников или ответственных лиц: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200" b="1" cap="all" dirty="0" smtClean="0">
              <a:latin typeface="Bookman Old Style" panose="02050604050505020204" pitchFamily="18" charset="0"/>
            </a:endParaRPr>
          </a:p>
          <a:p>
            <a:pPr marL="542925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200" b="1" cap="all" dirty="0" smtClean="0">
                <a:latin typeface="Bookman Old Style" panose="02050604050505020204" pitchFamily="18" charset="0"/>
              </a:rPr>
              <a:t>1) в </a:t>
            </a:r>
            <a:r>
              <a:rPr lang="ru-RU" sz="2200" b="1" cap="all" dirty="0">
                <a:latin typeface="Bookman Old Style" panose="02050604050505020204" pitchFamily="18" charset="0"/>
              </a:rPr>
              <a:t>возрасте до 7 лет - круглосуточно</a:t>
            </a:r>
            <a:r>
              <a:rPr lang="ru-RU" sz="2200" b="1" cap="all" dirty="0" smtClean="0">
                <a:latin typeface="Bookman Old Style" panose="02050604050505020204" pitchFamily="18" charset="0"/>
              </a:rPr>
              <a:t>;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rabicParenR"/>
            </a:pPr>
            <a:endParaRPr lang="ru-RU" sz="2200" b="1" cap="all" dirty="0">
              <a:latin typeface="Bookman Old Style" panose="02050604050505020204" pitchFamily="18" charset="0"/>
            </a:endParaRPr>
          </a:p>
          <a:p>
            <a:pPr marL="1071563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200" b="1" cap="all" dirty="0">
                <a:latin typeface="Bookman Old Style" panose="02050604050505020204" pitchFamily="18" charset="0"/>
              </a:rPr>
              <a:t>2) в возрасте от 7 до 14 лет - с 21 часа до 6 часов</a:t>
            </a:r>
            <a:r>
              <a:rPr lang="ru-RU" sz="2200" b="1" cap="all" dirty="0" smtClean="0">
                <a:latin typeface="Bookman Old Style" panose="02050604050505020204" pitchFamily="18" charset="0"/>
              </a:rPr>
              <a:t>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200" b="1" cap="all" dirty="0">
              <a:latin typeface="Bookman Old Style" panose="02050604050505020204" pitchFamily="18" charset="0"/>
            </a:endParaRPr>
          </a:p>
          <a:p>
            <a:pPr marL="1700213" indent="0" algn="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200" b="1" cap="all" dirty="0">
                <a:latin typeface="Bookman Old Style" panose="02050604050505020204" pitchFamily="18" charset="0"/>
              </a:rPr>
              <a:t>3) в возрасте от 14 лет до достижения </a:t>
            </a:r>
            <a:r>
              <a:rPr lang="ru-RU" sz="2200" b="1" cap="all" dirty="0" smtClean="0">
                <a:latin typeface="Bookman Old Style" panose="02050604050505020204" pitchFamily="18" charset="0"/>
              </a:rPr>
              <a:t>18 лет – </a:t>
            </a:r>
            <a:r>
              <a:rPr lang="ru-RU" sz="2200" b="1" cap="all" dirty="0" smtClean="0">
                <a:latin typeface="Bookman Old Style" panose="02050604050505020204" pitchFamily="18" charset="0"/>
              </a:rPr>
              <a:t>с </a:t>
            </a:r>
            <a:r>
              <a:rPr lang="ru-RU" sz="2200" b="1" cap="all" dirty="0">
                <a:latin typeface="Bookman Old Style" panose="02050604050505020204" pitchFamily="18" charset="0"/>
              </a:rPr>
              <a:t>22 часов до 6 часов.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29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95</TotalTime>
  <Words>694</Words>
  <Application>Microsoft Office PowerPoint</Application>
  <PresentationFormat>Широкоэкранный</PresentationFormat>
  <Paragraphs>34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Bookman Old Style</vt:lpstr>
      <vt:lpstr>Century Gothic</vt:lpstr>
      <vt:lpstr>Wingdings 3</vt:lpstr>
      <vt:lpstr>Легкий дым</vt:lpstr>
      <vt:lpstr>«1539»</vt:lpstr>
      <vt:lpstr>Цель Закона -</vt:lpstr>
      <vt:lpstr>Чем отличается безнадзорный несовершеннолетний от беспризорного?</vt:lpstr>
      <vt:lpstr>несовершеннолетний, находящийся в социально опасном положении -</vt:lpstr>
      <vt:lpstr>семья, находящаяся в социально опасном положении -</vt:lpstr>
      <vt:lpstr>индивидуальная профилактическая работа -</vt:lpstr>
      <vt:lpstr>общественные места -</vt:lpstr>
      <vt:lpstr>На территории Краснодарского края  не допускается:</vt:lpstr>
      <vt:lpstr>Презентация PowerPoint</vt:lpstr>
      <vt:lpstr>Презентация PowerPoint</vt:lpstr>
      <vt:lpstr>Уведомление родителей  (лиц, их заменяющих), ответственных лиц и (или) органов внутренних дел в случае обнаружения ребенка, доставление обнаруженного ребенка</vt:lpstr>
      <vt:lpstr>Презентация PowerPoint</vt:lpstr>
      <vt:lpstr>Взаимодействие народных дружин с органами, осуществляющими профилактику безнадзорности и правонарушений несовершеннолетних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«1539»</dc:title>
  <dc:creator>User</dc:creator>
  <cp:lastModifiedBy>User</cp:lastModifiedBy>
  <cp:revision>7</cp:revision>
  <dcterms:created xsi:type="dcterms:W3CDTF">2019-04-12T09:42:59Z</dcterms:created>
  <dcterms:modified xsi:type="dcterms:W3CDTF">2019-04-16T13:50:43Z</dcterms:modified>
</cp:coreProperties>
</file>