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BF9A6-99A0-42DA-8D82-B5368F92F02F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69BB1-238D-42B5-A171-28C619BD8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51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69BB1-238D-42B5-A171-28C619BD86D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2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4049FC-373E-49A9-958B-FA3C721281FA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ОФОРМЛЕНИЕ ПАТЕНТА НА РАБОТУ ИНОСТРАННОМУ ГРАЖДАНИНУ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356992"/>
            <a:ext cx="8568952" cy="31683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Патент</a:t>
            </a:r>
            <a:r>
              <a:rPr lang="ru-RU" sz="2400" dirty="0" smtClean="0">
                <a:solidFill>
                  <a:schemeClr val="tx1"/>
                </a:solidFill>
              </a:rPr>
              <a:t> – это документ, который дает право иностранному гражданину прибывшему в Россию в безвизовом порядке работать у физического или юридического лица.</a:t>
            </a:r>
          </a:p>
          <a:p>
            <a:pPr algn="just"/>
            <a:endParaRPr lang="ru-RU" sz="24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Внимание! </a:t>
            </a:r>
            <a:r>
              <a:rPr lang="ru-RU" sz="2400" i="1" dirty="0" smtClean="0">
                <a:solidFill>
                  <a:schemeClr val="tx1"/>
                </a:solidFill>
              </a:rPr>
              <a:t>По патенту можно работать только 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в том регионе, где он был получен.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Шаг 1. Иностранный гражданин приехал в Россию </a:t>
            </a:r>
            <a:br>
              <a:rPr lang="ru-RU" sz="2400" dirty="0" smtClean="0"/>
            </a:br>
            <a:r>
              <a:rPr lang="ru-RU" sz="2400" dirty="0" smtClean="0"/>
              <a:t>из безвизовой страны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2780928"/>
            <a:ext cx="33123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При пересечении границы иностранному гражданину необходимо заполнить миграционную карту. </a:t>
            </a:r>
          </a:p>
          <a:p>
            <a:pPr algn="just"/>
            <a:endParaRPr lang="ru-RU" sz="1200" i="1" dirty="0" smtClean="0"/>
          </a:p>
          <a:p>
            <a:pPr algn="just"/>
            <a:r>
              <a:rPr lang="ru-RU" sz="1200" i="1" dirty="0" smtClean="0"/>
              <a:t>Если мигрант приехал работать, то должен указать в миграционной карте цель въезда – </a:t>
            </a:r>
            <a:r>
              <a:rPr lang="ru-RU" sz="1200" b="1" i="1" dirty="0" smtClean="0"/>
              <a:t>«РАБОТА»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i="1" dirty="0" smtClean="0"/>
              <a:t>Если иностранный гражданин прибыл не с целью трудовой деятельности, тогда длительность его пребывания в России не может превышать </a:t>
            </a:r>
            <a:r>
              <a:rPr lang="ru-RU" sz="1200" b="1" i="1" dirty="0" smtClean="0"/>
              <a:t>90 суток </a:t>
            </a:r>
            <a:r>
              <a:rPr lang="ru-RU" sz="1200" i="1" dirty="0" smtClean="0"/>
              <a:t>в течение каждого периода (</a:t>
            </a:r>
            <a:r>
              <a:rPr lang="ru-RU" sz="1200" b="1" i="1" dirty="0" smtClean="0"/>
              <a:t>180 суток</a:t>
            </a:r>
            <a:r>
              <a:rPr lang="ru-RU" sz="1200" i="1" dirty="0" smtClean="0"/>
              <a:t>)</a:t>
            </a:r>
            <a:endParaRPr lang="ru-RU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2780928"/>
            <a:ext cx="33843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Иностранный гражданин встает на миграционный учет в течение </a:t>
            </a:r>
            <a:r>
              <a:rPr lang="ru-RU" sz="1200" b="1" dirty="0" smtClean="0"/>
              <a:t>7 дней </a:t>
            </a:r>
            <a:r>
              <a:rPr lang="ru-RU" sz="1200" dirty="0" smtClean="0"/>
              <a:t>по месту своего  пребывания</a:t>
            </a:r>
          </a:p>
          <a:p>
            <a:pPr algn="just"/>
            <a:r>
              <a:rPr lang="ru-RU" sz="1200" dirty="0" smtClean="0"/>
              <a:t>(</a:t>
            </a:r>
            <a:r>
              <a:rPr lang="ru-RU" sz="1100" i="1" dirty="0" smtClean="0"/>
              <a:t>в течение </a:t>
            </a:r>
            <a:r>
              <a:rPr lang="ru-RU" sz="1100" b="1" i="1" dirty="0" smtClean="0"/>
              <a:t>30 дней </a:t>
            </a:r>
            <a:r>
              <a:rPr lang="ru-RU" sz="1100" i="1" dirty="0" smtClean="0"/>
              <a:t>для граждан: Белоруссии, Казахстана,  Армении, Киргизии ;</a:t>
            </a:r>
          </a:p>
          <a:p>
            <a:pPr algn="just"/>
            <a:r>
              <a:rPr lang="ru-RU" sz="1100" i="1" dirty="0" smtClean="0"/>
              <a:t>в течение </a:t>
            </a:r>
            <a:r>
              <a:rPr lang="ru-RU" sz="1100" b="1" i="1" dirty="0" smtClean="0"/>
              <a:t>15 дней </a:t>
            </a:r>
            <a:r>
              <a:rPr lang="ru-RU" sz="1100" i="1" dirty="0" smtClean="0"/>
              <a:t>для граждан Таджикистана;</a:t>
            </a:r>
          </a:p>
          <a:p>
            <a:pPr algn="just"/>
            <a:r>
              <a:rPr lang="ru-RU" sz="1100" i="1" dirty="0" smtClean="0"/>
              <a:t>в течение </a:t>
            </a:r>
            <a:r>
              <a:rPr lang="ru-RU" sz="1100" b="1" i="1" dirty="0" smtClean="0"/>
              <a:t>90 дней </a:t>
            </a:r>
            <a:r>
              <a:rPr lang="ru-RU" sz="1100" i="1" dirty="0" smtClean="0"/>
              <a:t>для граждан Украины)</a:t>
            </a:r>
          </a:p>
          <a:p>
            <a:pPr algn="just"/>
            <a:endParaRPr lang="ru-RU" sz="1100" i="1" dirty="0" smtClean="0"/>
          </a:p>
          <a:p>
            <a:pPr algn="just"/>
            <a:r>
              <a:rPr lang="ru-RU" sz="1100" dirty="0" smtClean="0"/>
              <a:t>Принимающая сторона иностранного гражданина может это сделать в миграционной службе, многофункциональных центрах  или на «Почте России»</a:t>
            </a:r>
            <a:endParaRPr lang="ru-RU" sz="1100" dirty="0"/>
          </a:p>
        </p:txBody>
      </p:sp>
      <p:pic>
        <p:nvPicPr>
          <p:cNvPr id="2050" name="Picture 2" descr="C:\Users\igerasev\Desktop\141226_122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08720"/>
            <a:ext cx="2498159" cy="18360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2051" name="Picture 3" descr="C:\Users\igerasev\Desktop\156_b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340768"/>
            <a:ext cx="2442640" cy="11520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2052" name="Picture 4" descr="C:\Users\igerasev\Desktop\boundary-monume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628800"/>
            <a:ext cx="1440160" cy="1016888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>
            <a:off x="4572000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5445224"/>
            <a:ext cx="8424936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Гражданам государств – участников Евразийского экономического союза </a:t>
            </a:r>
            <a:r>
              <a:rPr lang="ru-RU" b="1" dirty="0" smtClean="0">
                <a:solidFill>
                  <a:schemeClr val="tx1"/>
                </a:solidFill>
              </a:rPr>
              <a:t>(Белоруссия, Казахстан, Армения и Киргизия)</a:t>
            </a:r>
            <a:r>
              <a:rPr lang="ru-RU" dirty="0" smtClean="0">
                <a:solidFill>
                  <a:schemeClr val="tx1"/>
                </a:solidFill>
              </a:rPr>
              <a:t>, прибывшим трудиться в Россию не надо оформлять патент – они должны заключить трудовой договор с работодателем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Шаг 2. Оформление пакета документов, оплата и получение патента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084168" y="5589240"/>
            <a:ext cx="2844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Выдача готового патента </a:t>
            </a:r>
          </a:p>
          <a:p>
            <a:pPr algn="ctr"/>
            <a:r>
              <a:rPr lang="ru-RU" sz="1200" dirty="0" smtClean="0"/>
              <a:t>(</a:t>
            </a:r>
            <a:r>
              <a:rPr lang="ru-RU" sz="1200" i="1" dirty="0" smtClean="0"/>
              <a:t>не позднее </a:t>
            </a:r>
            <a:r>
              <a:rPr lang="ru-RU" sz="1200" b="1" i="1" dirty="0" smtClean="0"/>
              <a:t>10 рабочих дней </a:t>
            </a:r>
          </a:p>
          <a:p>
            <a:pPr algn="ctr"/>
            <a:r>
              <a:rPr lang="ru-RU" sz="1200" i="1" dirty="0" smtClean="0"/>
              <a:t>после подачи всех документов)</a:t>
            </a:r>
            <a:endParaRPr lang="ru-RU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99592" y="2276872"/>
            <a:ext cx="2736304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2780928"/>
            <a:ext cx="28803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 заявление о выдаче патента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паспорт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полис добровольного медицинского страхования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справка об отсутствии опасных заболеваний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документ о знании русского языка, истории и основ права России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миграционная карта с целью въезда – </a:t>
            </a:r>
            <a:r>
              <a:rPr lang="ru-RU" sz="1200" b="1" dirty="0" smtClean="0"/>
              <a:t>«РАБОТА»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в случае нарушения срока подачи документов для оформления патента предоставляется квитанция об оплате штрафа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1560" y="2636912"/>
            <a:ext cx="3312368" cy="38884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971600" y="2276872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ПАКЕТ ДОКУМЕНТОВ</a:t>
            </a:r>
            <a:endParaRPr lang="ru-RU" sz="1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536" y="2132856"/>
            <a:ext cx="3744416" cy="4608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</a:t>
            </a:r>
            <a:endParaRPr lang="ru-RU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323528" y="548680"/>
            <a:ext cx="8568952" cy="1512168"/>
          </a:xfrm>
          <a:prstGeom prst="triangle">
            <a:avLst>
              <a:gd name="adj" fmla="val 498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igerasev\Desktop\paten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429000"/>
            <a:ext cx="2645555" cy="1872000"/>
          </a:xfrm>
          <a:prstGeom prst="rect">
            <a:avLst/>
          </a:prstGeom>
          <a:noFill/>
          <a:ln w="3175">
            <a:solidFill>
              <a:schemeClr val="accent1">
                <a:lumMod val="50000"/>
              </a:schemeClr>
            </a:solidFill>
          </a:ln>
        </p:spPr>
      </p:pic>
      <p:sp>
        <p:nvSpPr>
          <p:cNvPr id="29" name="TextBox 28"/>
          <p:cNvSpPr txBox="1"/>
          <p:nvPr/>
        </p:nvSpPr>
        <p:spPr>
          <a:xfrm>
            <a:off x="539552" y="83671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ПОДАЕТСЯ </a:t>
            </a:r>
          </a:p>
          <a:p>
            <a:pPr algn="ctr"/>
            <a:r>
              <a:rPr lang="ru-RU" b="1" dirty="0" smtClean="0"/>
              <a:t>В УПОЛНОМОЧЕННУЮ ОРГАНИЗАЦИЮ</a:t>
            </a:r>
            <a:r>
              <a:rPr lang="en-US" b="1" dirty="0" smtClean="0"/>
              <a:t> </a:t>
            </a:r>
            <a:endParaRPr lang="ru-RU" b="1" dirty="0" smtClean="0"/>
          </a:p>
          <a:p>
            <a:pPr algn="ctr"/>
            <a:r>
              <a:rPr lang="ru-RU" b="1" dirty="0" smtClean="0"/>
              <a:t>ИЛИ ТЕРРИТОРИАЛЬНЫЙ ОРГАН</a:t>
            </a:r>
          </a:p>
          <a:p>
            <a:pPr algn="ctr"/>
            <a:r>
              <a:rPr lang="ru-RU" b="1" dirty="0" smtClean="0"/>
              <a:t>в течение 30 календарных дней с момента въезда</a:t>
            </a:r>
          </a:p>
          <a:p>
            <a:pPr algn="ctr"/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4355976" y="4221088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imag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005064"/>
            <a:ext cx="648072" cy="936104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788024" y="558924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Прохождение дактилоскопии</a:t>
            </a:r>
            <a:endParaRPr lang="ru-RU" sz="1200" dirty="0"/>
          </a:p>
        </p:txBody>
      </p:sp>
      <p:sp>
        <p:nvSpPr>
          <p:cNvPr id="34" name="Плюс 33"/>
          <p:cNvSpPr>
            <a:spLocks noChangeAspect="1"/>
          </p:cNvSpPr>
          <p:nvPr/>
        </p:nvSpPr>
        <p:spPr>
          <a:xfrm>
            <a:off x="5796136" y="4221088"/>
            <a:ext cx="396000" cy="396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Шаг 3. Уведомление ФМС России о привлечении </a:t>
            </a:r>
            <a:br>
              <a:rPr lang="ru-RU" sz="2400" dirty="0" smtClean="0"/>
            </a:br>
            <a:r>
              <a:rPr lang="ru-RU" sz="2400" dirty="0" smtClean="0"/>
              <a:t>к трудовой деятельности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052736"/>
            <a:ext cx="8568952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Это необходимо сделать в течение  2 месяцев после получения патента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708920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Иностранный гражданин, который работает в организации, заключает трудовой договор с работодателем </a:t>
            </a:r>
          </a:p>
          <a:p>
            <a:pPr algn="ctr"/>
            <a:r>
              <a:rPr lang="ru-RU" sz="1200" dirty="0" smtClean="0"/>
              <a:t> </a:t>
            </a:r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78092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Копию трудового договора иностранный гражданин приносит в миграционную службу или </a:t>
            </a:r>
          </a:p>
          <a:p>
            <a:pPr algn="ctr"/>
            <a:r>
              <a:rPr lang="ru-RU" sz="1200" i="1" dirty="0" smtClean="0"/>
              <a:t>отправляет на «Почте России»</a:t>
            </a:r>
          </a:p>
        </p:txBody>
      </p:sp>
      <p:pic>
        <p:nvPicPr>
          <p:cNvPr id="8" name="Picture 2" descr="image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03648" y="2132856"/>
            <a:ext cx="568355" cy="6120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6" name="Picture 2" descr="C:\Users\igerasev\Desktop\contract-page-interface-symbol_318-3281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0152" y="2132856"/>
            <a:ext cx="612000" cy="612000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2050" name="Picture 2" descr="C:\Users\igerasev\Desktop\fms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060848"/>
            <a:ext cx="1308458" cy="756000"/>
          </a:xfrm>
          <a:prstGeom prst="rect">
            <a:avLst/>
          </a:prstGeom>
          <a:noFill/>
        </p:spPr>
      </p:pic>
      <p:pic>
        <p:nvPicPr>
          <p:cNvPr id="2" name="Picture 2" descr="C:\Users\igerasev\Desktop\no_photo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03648" y="5013176"/>
            <a:ext cx="549157" cy="504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67544" y="5589240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Работодатель</a:t>
            </a:r>
            <a:r>
              <a:rPr lang="en-US" sz="1200" dirty="0" smtClean="0"/>
              <a:t> </a:t>
            </a:r>
            <a:r>
              <a:rPr lang="ru-RU" sz="1200" dirty="0" smtClean="0"/>
              <a:t>заполняет уведомление о найме на работу иностранного гражданина </a:t>
            </a:r>
          </a:p>
          <a:p>
            <a:pPr algn="ctr"/>
            <a:endParaRPr lang="ru-RU" sz="1200" dirty="0" smtClean="0"/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15" name="Picture 2" descr="C:\Users\igerasev\Desktop\contract-page-interface-symbol_318-3281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0152" y="4941168"/>
            <a:ext cx="612000" cy="612000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323528" y="4005064"/>
            <a:ext cx="8568952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Это необходимо сделать в течение  3 рабочих дней после заключения трудового договора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8" name="Picture 2" descr="C:\Users\igerasev\Desktop\fms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869160"/>
            <a:ext cx="1308458" cy="7560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355976" y="566124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Уведомление можно принести в миграционную службу или отправить на «Почте России»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339752" y="5013176"/>
            <a:ext cx="34563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267744" y="2204864"/>
            <a:ext cx="352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768752" cy="58092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Шаг 4. Срок действия и переоформление патента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4249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Патент выдается иностранному гражданину на срок до </a:t>
            </a:r>
            <a:r>
              <a:rPr lang="ru-RU" sz="2000" b="1" dirty="0" smtClean="0"/>
              <a:t>12 месяцев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Оплата патента производится в виде фиксированного авансового платежа ежемесячно или на более продолжительный срок.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Срок действия патента прекращается в случае неуплаты фиксированного авансового платежа за следующий период.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По истечении </a:t>
            </a:r>
            <a:r>
              <a:rPr lang="ru-RU" sz="2000" b="1" dirty="0" smtClean="0"/>
              <a:t>12 месяцев </a:t>
            </a:r>
            <a:r>
              <a:rPr lang="ru-RU" sz="2000" dirty="0" smtClean="0"/>
              <a:t>иностранный гражданин может переоформить патент еще на </a:t>
            </a:r>
            <a:r>
              <a:rPr lang="ru-RU" sz="2000" b="1" dirty="0" smtClean="0"/>
              <a:t>12 месяцев </a:t>
            </a:r>
            <a:r>
              <a:rPr lang="ru-RU" sz="2000" dirty="0" smtClean="0"/>
              <a:t>без выезда из России.</a:t>
            </a:r>
          </a:p>
          <a:p>
            <a:pPr algn="just"/>
            <a:endParaRPr lang="ru-RU" sz="2000" dirty="0" smtClean="0"/>
          </a:p>
          <a:p>
            <a:endParaRPr lang="ru-RU" dirty="0" smtClean="0"/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1026" name="Picture 2" descr="C:\Users\igerasev\Desktop\calendar-interface-symbol-tool_318-58214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20272" y="5229200"/>
            <a:ext cx="1296000" cy="12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Шаг 5. Ответственность иностранного гражданина и его работодателя за нарушение миграционного законодательства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980728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Если иностранный гражданин:</a:t>
            </a:r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sz="1600" dirty="0" smtClean="0"/>
              <a:t>работает без патента,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работает не в том регионе, где получил патент,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работает по профессии, не указанной в патенте,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превышает срок  законного нахождения в России (</a:t>
            </a:r>
            <a:r>
              <a:rPr lang="ru-RU" sz="1600" b="1" dirty="0" smtClean="0"/>
              <a:t>90 суток </a:t>
            </a:r>
            <a:r>
              <a:rPr lang="ru-RU" sz="1600" dirty="0" smtClean="0"/>
              <a:t>в течение каждого периода (</a:t>
            </a:r>
            <a:r>
              <a:rPr lang="ru-RU" sz="1600" b="1" dirty="0" smtClean="0"/>
              <a:t>180 суток</a:t>
            </a:r>
            <a:r>
              <a:rPr lang="ru-RU" sz="1600" dirty="0" smtClean="0"/>
              <a:t>) и не обратился за продлением в ФМС России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Если работодатель:</a:t>
            </a:r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sz="1600" dirty="0" smtClean="0"/>
              <a:t>нанял на работу иностранного гражданина без патента,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использует труд иностранного гражданина не по профессии, указанной в патенте,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использует труд иностранного гражданина, получившего патент в другом регионе,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не уведомил миграционную службу о приеме иностранного гражданина на работу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b="1" i="1" dirty="0" smtClean="0"/>
          </a:p>
          <a:p>
            <a:pPr algn="just"/>
            <a:endParaRPr lang="ru-RU" b="1" i="1" dirty="0" smtClean="0"/>
          </a:p>
          <a:p>
            <a:pPr algn="just"/>
            <a:r>
              <a:rPr lang="ru-RU" b="1" i="1" dirty="0" smtClean="0"/>
              <a:t>Внимание! Документы оформляются только в миграционной службе или в уполномоченной субъектом Российской Федерации организации.</a:t>
            </a:r>
            <a:endParaRPr lang="ru-RU" dirty="0"/>
          </a:p>
        </p:txBody>
      </p:sp>
      <p:sp>
        <p:nvSpPr>
          <p:cNvPr id="6" name="Молния 5"/>
          <p:cNvSpPr/>
          <p:nvPr/>
        </p:nvSpPr>
        <p:spPr>
          <a:xfrm>
            <a:off x="7632433" y="1016825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83968" y="2636912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355976" y="4941168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924944"/>
            <a:ext cx="8784976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Штраф до 7 тыс. рублей вплоть до выдворения и закрытия въезда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 10 лет в Россию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5229200"/>
            <a:ext cx="8784976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Штраф до 1 млн. рублей за каждого иностранного гражданина вплоть до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приостановления деятельности организации до 3 месяцев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2482</TotalTime>
  <Words>625</Words>
  <Application>Microsoft Office PowerPoint</Application>
  <PresentationFormat>Экран (4:3)</PresentationFormat>
  <Paragraphs>86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ОФОРМЛЕНИЕ ПАТЕНТА НА РАБОТУ ИНОСТРАННОМУ ГРАЖДАНИНУ</vt:lpstr>
      <vt:lpstr>Шаг 1. Иностранный гражданин приехал в Россию  из безвизовой страны</vt:lpstr>
      <vt:lpstr>Шаг 2. Оформление пакета документов, оплата и получение патента</vt:lpstr>
      <vt:lpstr>Шаг 3. Уведомление ФМС России о привлечении  к трудовой деятельности</vt:lpstr>
      <vt:lpstr>Шаг 4. Срок действия и переоформление патента</vt:lpstr>
      <vt:lpstr>Шаг 5. Ответственность иностранного гражданина и его работодателя за нарушение миграционного законодательства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ПАТЕНТ</dc:title>
  <dc:creator>kgordeeva</dc:creator>
  <cp:lastModifiedBy>User</cp:lastModifiedBy>
  <cp:revision>61</cp:revision>
  <dcterms:created xsi:type="dcterms:W3CDTF">2015-08-14T12:54:37Z</dcterms:created>
  <dcterms:modified xsi:type="dcterms:W3CDTF">2019-04-16T06:50:16Z</dcterms:modified>
</cp:coreProperties>
</file>